
<file path=[Content_Types].xml><?xml version="1.0" encoding="utf-8"?>
<Types xmlns="http://schemas.openxmlformats.org/package/2006/content-types">
  <Default Extension="png" ContentType="image/png"/>
  <Default Extension="jpeg" ContentType="image/jpeg"/>
  <Default Extension="glb" ContentType="model/gltf.binary"/>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56" r:id="rId4"/>
    <p:sldId id="266" r:id="rId5"/>
    <p:sldId id="258" r:id="rId6"/>
    <p:sldId id="259" r:id="rId7"/>
    <p:sldId id="261" r:id="rId8"/>
    <p:sldId id="262" r:id="rId9"/>
    <p:sldId id="260" r:id="rId10"/>
    <p:sldId id="263" r:id="rId11"/>
    <p:sldId id="264" r:id="rId12"/>
    <p:sldId id="271"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E8D957-EC81-6624-2DF5-7F5289E36F7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419"/>
          </a:p>
        </p:txBody>
      </p:sp>
      <p:sp>
        <p:nvSpPr>
          <p:cNvPr id="3" name="Subtítulo 2">
            <a:extLst>
              <a:ext uri="{FF2B5EF4-FFF2-40B4-BE49-F238E27FC236}">
                <a16:creationId xmlns:a16="http://schemas.microsoft.com/office/drawing/2014/main" id="{1470F8E8-47F0-D401-1C10-C695AE592B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419"/>
          </a:p>
        </p:txBody>
      </p:sp>
      <p:sp>
        <p:nvSpPr>
          <p:cNvPr id="4" name="Marcador de fecha 3">
            <a:extLst>
              <a:ext uri="{FF2B5EF4-FFF2-40B4-BE49-F238E27FC236}">
                <a16:creationId xmlns:a16="http://schemas.microsoft.com/office/drawing/2014/main" id="{0539080C-9F67-860C-9119-6A90C16A18EC}"/>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5" name="Marcador de pie de página 4">
            <a:extLst>
              <a:ext uri="{FF2B5EF4-FFF2-40B4-BE49-F238E27FC236}">
                <a16:creationId xmlns:a16="http://schemas.microsoft.com/office/drawing/2014/main" id="{E739214D-7526-E18A-456C-D486955E748F}"/>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B924E64A-66AA-3FD1-60CE-0ED565F7581C}"/>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90785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E6286D-DB11-9716-8BE5-6DD2BE67F2EE}"/>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516DB3F2-BB3F-BA86-AA22-D52077943C2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7F9F9302-6701-E2D2-E873-A9669811FAB1}"/>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5" name="Marcador de pie de página 4">
            <a:extLst>
              <a:ext uri="{FF2B5EF4-FFF2-40B4-BE49-F238E27FC236}">
                <a16:creationId xmlns:a16="http://schemas.microsoft.com/office/drawing/2014/main" id="{CE67ADD0-6184-31FF-B9CA-3E465C9EDAA2}"/>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41F08A0B-25E4-1B7B-99E4-85CBFA3041B0}"/>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12582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03A6DBA-1D3F-7BE9-B14B-07848083C53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419"/>
          </a:p>
        </p:txBody>
      </p:sp>
      <p:sp>
        <p:nvSpPr>
          <p:cNvPr id="3" name="Marcador de texto vertical 2">
            <a:extLst>
              <a:ext uri="{FF2B5EF4-FFF2-40B4-BE49-F238E27FC236}">
                <a16:creationId xmlns:a16="http://schemas.microsoft.com/office/drawing/2014/main" id="{F591D449-975B-FD99-54F7-FCD39F4F0C6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B522FE59-AC37-99A3-F318-5D855026C121}"/>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5" name="Marcador de pie de página 4">
            <a:extLst>
              <a:ext uri="{FF2B5EF4-FFF2-40B4-BE49-F238E27FC236}">
                <a16:creationId xmlns:a16="http://schemas.microsoft.com/office/drawing/2014/main" id="{39865EE6-96FA-7F36-2887-6683652629B4}"/>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E1CD3303-B2D4-4107-832E-7FB583939AB7}"/>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102591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916F84-DF3D-7AA3-65E8-42AD0310EB6C}"/>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C9476D4E-72EA-92A7-76C8-58085923142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4CFA77BD-A1EB-62B4-83B4-9D28A632F30D}"/>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5" name="Marcador de pie de página 4">
            <a:extLst>
              <a:ext uri="{FF2B5EF4-FFF2-40B4-BE49-F238E27FC236}">
                <a16:creationId xmlns:a16="http://schemas.microsoft.com/office/drawing/2014/main" id="{FA444F69-A2B0-B979-08AB-1EA3A5A469B0}"/>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BCC0F774-807B-F7C9-46FA-A1BE6DE85997}"/>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3859333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07C759-C716-291E-02B2-5240C5F81C3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C1504DE5-AE6D-6E7F-73C8-F611891532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4D326AB-17BA-6AAE-E9D8-4AEDB673024C}"/>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5" name="Marcador de pie de página 4">
            <a:extLst>
              <a:ext uri="{FF2B5EF4-FFF2-40B4-BE49-F238E27FC236}">
                <a16:creationId xmlns:a16="http://schemas.microsoft.com/office/drawing/2014/main" id="{FA4255B6-2304-528F-A7F2-2F3A96C9D3F3}"/>
              </a:ext>
            </a:extLst>
          </p:cNvPr>
          <p:cNvSpPr>
            <a:spLocks noGrp="1"/>
          </p:cNvSpPr>
          <p:nvPr>
            <p:ph type="ftr" sz="quarter" idx="11"/>
          </p:nvPr>
        </p:nvSpPr>
        <p:spPr/>
        <p:txBody>
          <a:bodyPr/>
          <a:lstStyle/>
          <a:p>
            <a:endParaRPr lang="es-419"/>
          </a:p>
        </p:txBody>
      </p:sp>
      <p:sp>
        <p:nvSpPr>
          <p:cNvPr id="6" name="Marcador de número de diapositiva 5">
            <a:extLst>
              <a:ext uri="{FF2B5EF4-FFF2-40B4-BE49-F238E27FC236}">
                <a16:creationId xmlns:a16="http://schemas.microsoft.com/office/drawing/2014/main" id="{DE9927EE-9044-9B26-0A35-F3EE52CFDAB2}"/>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847500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B9D151-5381-1889-567D-CC42B92D5FD0}"/>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0736D683-1DBD-E569-F0FC-E3C3A94219B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contenido 3">
            <a:extLst>
              <a:ext uri="{FF2B5EF4-FFF2-40B4-BE49-F238E27FC236}">
                <a16:creationId xmlns:a16="http://schemas.microsoft.com/office/drawing/2014/main" id="{137C7398-03C9-2BE4-89EC-A655DE62918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fecha 4">
            <a:extLst>
              <a:ext uri="{FF2B5EF4-FFF2-40B4-BE49-F238E27FC236}">
                <a16:creationId xmlns:a16="http://schemas.microsoft.com/office/drawing/2014/main" id="{4B644263-BDEF-3955-CE8F-E66A5332243D}"/>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6" name="Marcador de pie de página 5">
            <a:extLst>
              <a:ext uri="{FF2B5EF4-FFF2-40B4-BE49-F238E27FC236}">
                <a16:creationId xmlns:a16="http://schemas.microsoft.com/office/drawing/2014/main" id="{1B19D3C6-7F3D-FAA9-D5AE-10B96A45D06C}"/>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9947AA87-F9A8-32F1-0CF3-1833120C441A}"/>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39482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4B3DD7-478B-4609-9AED-A331784C560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04E4C489-6DB3-B9C8-6093-F576F1EBC4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394D283-62E1-31FC-97BF-1ED98357BD9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5" name="Marcador de texto 4">
            <a:extLst>
              <a:ext uri="{FF2B5EF4-FFF2-40B4-BE49-F238E27FC236}">
                <a16:creationId xmlns:a16="http://schemas.microsoft.com/office/drawing/2014/main" id="{BC40D730-DE5D-ACF9-0FC2-7D00293841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F5BAD2B-89A7-A586-2467-6DA09FD8EE8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7" name="Marcador de fecha 6">
            <a:extLst>
              <a:ext uri="{FF2B5EF4-FFF2-40B4-BE49-F238E27FC236}">
                <a16:creationId xmlns:a16="http://schemas.microsoft.com/office/drawing/2014/main" id="{7217AECA-66B1-09C1-6AA8-E4A7AD650228}"/>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8" name="Marcador de pie de página 7">
            <a:extLst>
              <a:ext uri="{FF2B5EF4-FFF2-40B4-BE49-F238E27FC236}">
                <a16:creationId xmlns:a16="http://schemas.microsoft.com/office/drawing/2014/main" id="{F2366BC7-03DA-447E-6B33-1EACD4D86D6F}"/>
              </a:ext>
            </a:extLst>
          </p:cNvPr>
          <p:cNvSpPr>
            <a:spLocks noGrp="1"/>
          </p:cNvSpPr>
          <p:nvPr>
            <p:ph type="ftr" sz="quarter" idx="11"/>
          </p:nvPr>
        </p:nvSpPr>
        <p:spPr/>
        <p:txBody>
          <a:bodyPr/>
          <a:lstStyle/>
          <a:p>
            <a:endParaRPr lang="es-419"/>
          </a:p>
        </p:txBody>
      </p:sp>
      <p:sp>
        <p:nvSpPr>
          <p:cNvPr id="9" name="Marcador de número de diapositiva 8">
            <a:extLst>
              <a:ext uri="{FF2B5EF4-FFF2-40B4-BE49-F238E27FC236}">
                <a16:creationId xmlns:a16="http://schemas.microsoft.com/office/drawing/2014/main" id="{5A7EF152-0297-7F68-7537-068314596AF1}"/>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2606457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99638-7467-2894-6CC5-9E5A1B217886}"/>
              </a:ext>
            </a:extLst>
          </p:cNvPr>
          <p:cNvSpPr>
            <a:spLocks noGrp="1"/>
          </p:cNvSpPr>
          <p:nvPr>
            <p:ph type="title"/>
          </p:nvPr>
        </p:nvSpPr>
        <p:spPr/>
        <p:txBody>
          <a:bodyPr/>
          <a:lstStyle/>
          <a:p>
            <a:r>
              <a:rPr lang="es-ES"/>
              <a:t>Haga clic para modificar el estilo de título del patrón</a:t>
            </a:r>
            <a:endParaRPr lang="es-419"/>
          </a:p>
        </p:txBody>
      </p:sp>
      <p:sp>
        <p:nvSpPr>
          <p:cNvPr id="3" name="Marcador de fecha 2">
            <a:extLst>
              <a:ext uri="{FF2B5EF4-FFF2-40B4-BE49-F238E27FC236}">
                <a16:creationId xmlns:a16="http://schemas.microsoft.com/office/drawing/2014/main" id="{8CF13B26-F8B3-CF5C-D5EC-3FC83D14C143}"/>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4" name="Marcador de pie de página 3">
            <a:extLst>
              <a:ext uri="{FF2B5EF4-FFF2-40B4-BE49-F238E27FC236}">
                <a16:creationId xmlns:a16="http://schemas.microsoft.com/office/drawing/2014/main" id="{71FEA81F-1AB4-735F-F5E2-CA1306AEA54F}"/>
              </a:ext>
            </a:extLst>
          </p:cNvPr>
          <p:cNvSpPr>
            <a:spLocks noGrp="1"/>
          </p:cNvSpPr>
          <p:nvPr>
            <p:ph type="ftr" sz="quarter" idx="11"/>
          </p:nvPr>
        </p:nvSpPr>
        <p:spPr/>
        <p:txBody>
          <a:bodyPr/>
          <a:lstStyle/>
          <a:p>
            <a:endParaRPr lang="es-419"/>
          </a:p>
        </p:txBody>
      </p:sp>
      <p:sp>
        <p:nvSpPr>
          <p:cNvPr id="5" name="Marcador de número de diapositiva 4">
            <a:extLst>
              <a:ext uri="{FF2B5EF4-FFF2-40B4-BE49-F238E27FC236}">
                <a16:creationId xmlns:a16="http://schemas.microsoft.com/office/drawing/2014/main" id="{61A37DCA-B948-B7CE-62DD-F5E2F84C2D05}"/>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282735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D30FFFB-DBA9-9329-910A-CFF28A19B16A}"/>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3" name="Marcador de pie de página 2">
            <a:extLst>
              <a:ext uri="{FF2B5EF4-FFF2-40B4-BE49-F238E27FC236}">
                <a16:creationId xmlns:a16="http://schemas.microsoft.com/office/drawing/2014/main" id="{84BE115B-C80C-0D73-4806-C49A902F8E53}"/>
              </a:ext>
            </a:extLst>
          </p:cNvPr>
          <p:cNvSpPr>
            <a:spLocks noGrp="1"/>
          </p:cNvSpPr>
          <p:nvPr>
            <p:ph type="ftr" sz="quarter" idx="11"/>
          </p:nvPr>
        </p:nvSpPr>
        <p:spPr/>
        <p:txBody>
          <a:bodyPr/>
          <a:lstStyle/>
          <a:p>
            <a:endParaRPr lang="es-419"/>
          </a:p>
        </p:txBody>
      </p:sp>
      <p:sp>
        <p:nvSpPr>
          <p:cNvPr id="4" name="Marcador de número de diapositiva 3">
            <a:extLst>
              <a:ext uri="{FF2B5EF4-FFF2-40B4-BE49-F238E27FC236}">
                <a16:creationId xmlns:a16="http://schemas.microsoft.com/office/drawing/2014/main" id="{1183844B-A69C-7BDB-26E8-6FB9280B2262}"/>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2468866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E4F18D-1B29-B370-D052-D06FA564AD9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contenido 2">
            <a:extLst>
              <a:ext uri="{FF2B5EF4-FFF2-40B4-BE49-F238E27FC236}">
                <a16:creationId xmlns:a16="http://schemas.microsoft.com/office/drawing/2014/main" id="{EA587930-FF01-BEEC-1580-DF3662EA71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texto 3">
            <a:extLst>
              <a:ext uri="{FF2B5EF4-FFF2-40B4-BE49-F238E27FC236}">
                <a16:creationId xmlns:a16="http://schemas.microsoft.com/office/drawing/2014/main" id="{065C4A3C-DBF7-66C1-F283-1556EE7BFC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231CEA6-BA71-1271-2E50-ECC90DB039E4}"/>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6" name="Marcador de pie de página 5">
            <a:extLst>
              <a:ext uri="{FF2B5EF4-FFF2-40B4-BE49-F238E27FC236}">
                <a16:creationId xmlns:a16="http://schemas.microsoft.com/office/drawing/2014/main" id="{8A871C59-D8FF-774D-7192-2F97C5182072}"/>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2B4F195A-80DA-B122-1903-6CDFFD7F5276}"/>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149708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F19EB2-AB49-E43C-99EB-D0F1CA9BBF2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419"/>
          </a:p>
        </p:txBody>
      </p:sp>
      <p:sp>
        <p:nvSpPr>
          <p:cNvPr id="3" name="Marcador de posición de imagen 2">
            <a:extLst>
              <a:ext uri="{FF2B5EF4-FFF2-40B4-BE49-F238E27FC236}">
                <a16:creationId xmlns:a16="http://schemas.microsoft.com/office/drawing/2014/main" id="{11A4E5DE-91DA-DA3F-48C1-B93D5D483A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419"/>
          </a:p>
        </p:txBody>
      </p:sp>
      <p:sp>
        <p:nvSpPr>
          <p:cNvPr id="4" name="Marcador de texto 3">
            <a:extLst>
              <a:ext uri="{FF2B5EF4-FFF2-40B4-BE49-F238E27FC236}">
                <a16:creationId xmlns:a16="http://schemas.microsoft.com/office/drawing/2014/main" id="{8BB4EB35-7273-CD1F-66B5-02834F3C99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11AED07-5B28-9F56-6EF4-958675C891C9}"/>
              </a:ext>
            </a:extLst>
          </p:cNvPr>
          <p:cNvSpPr>
            <a:spLocks noGrp="1"/>
          </p:cNvSpPr>
          <p:nvPr>
            <p:ph type="dt" sz="half" idx="10"/>
          </p:nvPr>
        </p:nvSpPr>
        <p:spPr/>
        <p:txBody>
          <a:bodyPr/>
          <a:lstStyle/>
          <a:p>
            <a:fld id="{C7D11BB2-56D4-49C6-A2EF-6E215ACA07CF}" type="datetimeFigureOut">
              <a:rPr lang="es-419" smtClean="0"/>
              <a:t>2/12/2022</a:t>
            </a:fld>
            <a:endParaRPr lang="es-419"/>
          </a:p>
        </p:txBody>
      </p:sp>
      <p:sp>
        <p:nvSpPr>
          <p:cNvPr id="6" name="Marcador de pie de página 5">
            <a:extLst>
              <a:ext uri="{FF2B5EF4-FFF2-40B4-BE49-F238E27FC236}">
                <a16:creationId xmlns:a16="http://schemas.microsoft.com/office/drawing/2014/main" id="{49076556-0B6F-DE60-451D-FAA58D80A4FC}"/>
              </a:ext>
            </a:extLst>
          </p:cNvPr>
          <p:cNvSpPr>
            <a:spLocks noGrp="1"/>
          </p:cNvSpPr>
          <p:nvPr>
            <p:ph type="ftr" sz="quarter" idx="11"/>
          </p:nvPr>
        </p:nvSpPr>
        <p:spPr/>
        <p:txBody>
          <a:bodyPr/>
          <a:lstStyle/>
          <a:p>
            <a:endParaRPr lang="es-419"/>
          </a:p>
        </p:txBody>
      </p:sp>
      <p:sp>
        <p:nvSpPr>
          <p:cNvPr id="7" name="Marcador de número de diapositiva 6">
            <a:extLst>
              <a:ext uri="{FF2B5EF4-FFF2-40B4-BE49-F238E27FC236}">
                <a16:creationId xmlns:a16="http://schemas.microsoft.com/office/drawing/2014/main" id="{4ADD108F-C65F-2A85-0BC6-872F3A52A4B4}"/>
              </a:ext>
            </a:extLst>
          </p:cNvPr>
          <p:cNvSpPr>
            <a:spLocks noGrp="1"/>
          </p:cNvSpPr>
          <p:nvPr>
            <p:ph type="sldNum" sz="quarter" idx="12"/>
          </p:nvPr>
        </p:nvSpPr>
        <p:spPr/>
        <p:txBody>
          <a:bodyPr/>
          <a:lstStyle/>
          <a:p>
            <a:fld id="{82EBE260-D694-4E8E-B3ED-E166CAC2C85A}" type="slidenum">
              <a:rPr lang="es-419" smtClean="0"/>
              <a:t>‹Nº›</a:t>
            </a:fld>
            <a:endParaRPr lang="es-419"/>
          </a:p>
        </p:txBody>
      </p:sp>
    </p:spTree>
    <p:extLst>
      <p:ext uri="{BB962C8B-B14F-4D97-AF65-F5344CB8AC3E}">
        <p14:creationId xmlns:p14="http://schemas.microsoft.com/office/powerpoint/2010/main" val="3849588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2D87802-AEC9-9D89-E76A-CCF54E0AE1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419"/>
          </a:p>
        </p:txBody>
      </p:sp>
      <p:sp>
        <p:nvSpPr>
          <p:cNvPr id="3" name="Marcador de texto 2">
            <a:extLst>
              <a:ext uri="{FF2B5EF4-FFF2-40B4-BE49-F238E27FC236}">
                <a16:creationId xmlns:a16="http://schemas.microsoft.com/office/drawing/2014/main" id="{13A8D096-7779-FA52-704E-B822CEAABD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4" name="Marcador de fecha 3">
            <a:extLst>
              <a:ext uri="{FF2B5EF4-FFF2-40B4-BE49-F238E27FC236}">
                <a16:creationId xmlns:a16="http://schemas.microsoft.com/office/drawing/2014/main" id="{A06B15F6-AA50-0D65-E71B-2939311CF9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11BB2-56D4-49C6-A2EF-6E215ACA07CF}" type="datetimeFigureOut">
              <a:rPr lang="es-419" smtClean="0"/>
              <a:t>2/12/2022</a:t>
            </a:fld>
            <a:endParaRPr lang="es-419"/>
          </a:p>
        </p:txBody>
      </p:sp>
      <p:sp>
        <p:nvSpPr>
          <p:cNvPr id="5" name="Marcador de pie de página 4">
            <a:extLst>
              <a:ext uri="{FF2B5EF4-FFF2-40B4-BE49-F238E27FC236}">
                <a16:creationId xmlns:a16="http://schemas.microsoft.com/office/drawing/2014/main" id="{8FAF4BB2-CC23-3D4C-5F99-E481E5A38C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419"/>
          </a:p>
        </p:txBody>
      </p:sp>
      <p:sp>
        <p:nvSpPr>
          <p:cNvPr id="6" name="Marcador de número de diapositiva 5">
            <a:extLst>
              <a:ext uri="{FF2B5EF4-FFF2-40B4-BE49-F238E27FC236}">
                <a16:creationId xmlns:a16="http://schemas.microsoft.com/office/drawing/2014/main" id="{AE803CF9-A65A-E7C9-2659-BF8CD14F2F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BE260-D694-4E8E-B3ED-E166CAC2C85A}" type="slidenum">
              <a:rPr lang="es-419" smtClean="0"/>
              <a:t>‹Nº›</a:t>
            </a:fld>
            <a:endParaRPr lang="es-419"/>
          </a:p>
        </p:txBody>
      </p:sp>
    </p:spTree>
    <p:extLst>
      <p:ext uri="{BB962C8B-B14F-4D97-AF65-F5344CB8AC3E}">
        <p14:creationId xmlns:p14="http://schemas.microsoft.com/office/powerpoint/2010/main" val="240355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18" Type="http://schemas.openxmlformats.org/officeDocument/2006/relationships/image" Target="../media/image16.png"/><Relationship Id="rId3" Type="http://schemas.microsoft.com/office/2017/06/relationships/model3d" Target="../media/model3d1.glb"/><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jpeg"/><Relationship Id="rId16" Type="http://schemas.openxmlformats.org/officeDocument/2006/relationships/image" Target="../media/image14.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2.png"/><Relationship Id="rId15" Type="http://schemas.openxmlformats.org/officeDocument/2006/relationships/image" Target="../media/image13.png"/><Relationship Id="rId10" Type="http://schemas.openxmlformats.org/officeDocument/2006/relationships/image" Target="../media/image9.png"/><Relationship Id="rId19" Type="http://schemas.openxmlformats.org/officeDocument/2006/relationships/image" Target="../media/image16.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18" Type="http://schemas.openxmlformats.org/officeDocument/2006/relationships/image" Target="../media/image16.png"/><Relationship Id="rId3" Type="http://schemas.microsoft.com/office/2017/06/relationships/model3d" Target="../media/model3d1.glb"/><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image" Target="../media/image1.jpeg"/><Relationship Id="rId16" Type="http://schemas.openxmlformats.org/officeDocument/2006/relationships/image" Target="../media/image14.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2.png"/><Relationship Id="rId15" Type="http://schemas.openxmlformats.org/officeDocument/2006/relationships/image" Target="../media/image13.png"/><Relationship Id="rId10" Type="http://schemas.openxmlformats.org/officeDocument/2006/relationships/image" Target="../media/image9.png"/><Relationship Id="rId19" Type="http://schemas.openxmlformats.org/officeDocument/2006/relationships/image" Target="../media/image16.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microsoft.com/office/2017/06/relationships/model3d" Target="../media/model3d1.glb"/><Relationship Id="rId7" Type="http://schemas.openxmlformats.org/officeDocument/2006/relationships/image" Target="../media/image6.png"/><Relationship Id="rId12" Type="http://schemas.openxmlformats.org/officeDocument/2006/relationships/image" Target="../media/image19.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6.png"/><Relationship Id="rId5" Type="http://schemas.openxmlformats.org/officeDocument/2006/relationships/image" Target="../media/image2.png"/><Relationship Id="rId10" Type="http://schemas.openxmlformats.org/officeDocument/2006/relationships/image" Target="../media/image16.png"/><Relationship Id="rId4" Type="http://schemas.openxmlformats.org/officeDocument/2006/relationships/image" Target="../media/image2.png"/><Relationship Id="rId9"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odern white and gold abstract background. Abstract geometric shape white  gold background with light and shadow 3D layered for presentation design.  Stock Vector | Adobe Stock">
            <a:extLst>
              <a:ext uri="{FF2B5EF4-FFF2-40B4-BE49-F238E27FC236}">
                <a16:creationId xmlns:a16="http://schemas.microsoft.com/office/drawing/2014/main" id="{87077D6E-EAA1-E523-614D-38B31C5A11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932" t="4270" r="700" b="4270"/>
          <a:stretch/>
        </p:blipFill>
        <p:spPr bwMode="auto">
          <a:xfrm>
            <a:off x="-10577" y="0"/>
            <a:ext cx="12202577" cy="68580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 xmlns:am3d="http://schemas.microsoft.com/office/drawing/2017/model3d" Requires="am3d">
          <p:graphicFrame>
            <p:nvGraphicFramePr>
              <p:cNvPr id="5" name="Modelo 3D 4">
                <a:extLst>
                  <a:ext uri="{FF2B5EF4-FFF2-40B4-BE49-F238E27FC236}">
                    <a16:creationId xmlns:a16="http://schemas.microsoft.com/office/drawing/2014/main" id="{03500BD0-F01B-A131-57E4-E2080F20DDF0}"/>
                  </a:ext>
                </a:extLst>
              </p:cNvPr>
              <p:cNvGraphicFramePr>
                <a:graphicFrameLocks noChangeAspect="1"/>
              </p:cNvGraphicFramePr>
              <p:nvPr/>
            </p:nvGraphicFramePr>
            <p:xfrm rot="15925243">
              <a:off x="648358" y="1907003"/>
              <a:ext cx="986832" cy="1065429"/>
            </p:xfrm>
            <a:graphic>
              <a:graphicData uri="http://schemas.microsoft.com/office/drawing/2017/model3d">
                <am3d:model3d r:embed="rId3">
                  <am3d:spPr>
                    <a:xfrm rot="15925243">
                      <a:off x="0" y="0"/>
                      <a:ext cx="986832" cy="1065429"/>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5463195" ay="1241032" az="5578725"/>
                    <am3d:postTrans dx="0" dy="0" dz="0"/>
                  </am3d:trans>
                  <am3d:raster rName="Office3DRenderer" rVer="16.0.8326">
                    <am3d:blip r:embed="rId4"/>
                  </am3d:raster>
                  <am3d:objViewport viewportSz="1897754"/>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5" name="Modelo 3D 4">
                <a:extLst>
                  <a:ext uri="{FF2B5EF4-FFF2-40B4-BE49-F238E27FC236}">
                    <a16:creationId xmlns:a16="http://schemas.microsoft.com/office/drawing/2014/main" id="{03500BD0-F01B-A131-57E4-E2080F20DDF0}"/>
                  </a:ext>
                </a:extLst>
              </p:cNvPr>
              <p:cNvPicPr>
                <a:picLocks noGrp="1" noRot="1" noChangeAspect="1" noMove="1" noResize="1" noEditPoints="1" noAdjustHandles="1" noChangeArrowheads="1" noChangeShapeType="1" noCrop="1"/>
              </p:cNvPicPr>
              <p:nvPr/>
            </p:nvPicPr>
            <p:blipFill>
              <a:blip r:embed="rId5"/>
              <a:stretch>
                <a:fillRect/>
              </a:stretch>
            </p:blipFill>
            <p:spPr>
              <a:xfrm rot="15925243">
                <a:off x="648358" y="1907003"/>
                <a:ext cx="986832" cy="1065429"/>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6" name="Modelo 3D 5">
                <a:extLst>
                  <a:ext uri="{FF2B5EF4-FFF2-40B4-BE49-F238E27FC236}">
                    <a16:creationId xmlns:a16="http://schemas.microsoft.com/office/drawing/2014/main" id="{818FF046-D458-66BA-7882-7B431FA122D1}"/>
                  </a:ext>
                </a:extLst>
              </p:cNvPr>
              <p:cNvGraphicFramePr>
                <a:graphicFrameLocks noChangeAspect="1"/>
              </p:cNvGraphicFramePr>
              <p:nvPr>
                <p:extLst>
                  <p:ext uri="{D42A27DB-BD31-4B8C-83A1-F6EECF244321}">
                    <p14:modId xmlns:p14="http://schemas.microsoft.com/office/powerpoint/2010/main" val="3304414430"/>
                  </p:ext>
                </p:extLst>
              </p:nvPr>
            </p:nvGraphicFramePr>
            <p:xfrm rot="15925243">
              <a:off x="8058372" y="1883283"/>
              <a:ext cx="1405859" cy="1324360"/>
            </p:xfrm>
            <a:graphic>
              <a:graphicData uri="http://schemas.microsoft.com/office/drawing/2017/model3d">
                <am3d:model3d r:embed="rId3">
                  <am3d:spPr>
                    <a:xfrm rot="15925243">
                      <a:off x="0" y="0"/>
                      <a:ext cx="1405859" cy="1324360"/>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10742290" ay="-43018" az="-10799297"/>
                    <am3d:postTrans dx="0" dy="0" dz="0"/>
                  </am3d:trans>
                  <am3d:raster rName="Office3DRenderer" rVer="16.0.8326">
                    <am3d:blip r:embed="rId6"/>
                  </am3d:raster>
                  <am3d:objViewport viewportSz="2892555"/>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6" name="Modelo 3D 5">
                <a:extLst>
                  <a:ext uri="{FF2B5EF4-FFF2-40B4-BE49-F238E27FC236}">
                    <a16:creationId xmlns:a16="http://schemas.microsoft.com/office/drawing/2014/main" id="{818FF046-D458-66BA-7882-7B431FA122D1}"/>
                  </a:ext>
                </a:extLst>
              </p:cNvPr>
              <p:cNvPicPr>
                <a:picLocks noGrp="1" noRot="1" noChangeAspect="1" noMove="1" noResize="1" noEditPoints="1" noAdjustHandles="1" noChangeArrowheads="1" noChangeShapeType="1" noCrop="1"/>
              </p:cNvPicPr>
              <p:nvPr/>
            </p:nvPicPr>
            <p:blipFill>
              <a:blip r:embed="rId7"/>
              <a:stretch>
                <a:fillRect/>
              </a:stretch>
            </p:blipFill>
            <p:spPr>
              <a:xfrm rot="15925243">
                <a:off x="8058372" y="1883283"/>
                <a:ext cx="1405859" cy="1324360"/>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7" name="Modelo 3D 6">
                <a:extLst>
                  <a:ext uri="{FF2B5EF4-FFF2-40B4-BE49-F238E27FC236}">
                    <a16:creationId xmlns:a16="http://schemas.microsoft.com/office/drawing/2014/main" id="{93C24D11-922B-5E3D-615A-797EB1FAE728}"/>
                  </a:ext>
                </a:extLst>
              </p:cNvPr>
              <p:cNvGraphicFramePr>
                <a:graphicFrameLocks noChangeAspect="1"/>
              </p:cNvGraphicFramePr>
              <p:nvPr>
                <p:extLst>
                  <p:ext uri="{D42A27DB-BD31-4B8C-83A1-F6EECF244321}">
                    <p14:modId xmlns:p14="http://schemas.microsoft.com/office/powerpoint/2010/main" val="3234025920"/>
                  </p:ext>
                </p:extLst>
              </p:nvPr>
            </p:nvGraphicFramePr>
            <p:xfrm rot="15925243">
              <a:off x="969973" y="-2431091"/>
              <a:ext cx="3956040" cy="2672999"/>
            </p:xfrm>
            <a:graphic>
              <a:graphicData uri="http://schemas.microsoft.com/office/drawing/2017/model3d">
                <am3d:model3d r:embed="rId3">
                  <am3d:spPr>
                    <a:xfrm rot="15925243">
                      <a:off x="0" y="0"/>
                      <a:ext cx="3956040" cy="2672999"/>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9308792" ay="-848827" az="387565"/>
                    <am3d:postTrans dx="0" dy="0" dz="0"/>
                  </am3d:trans>
                  <am3d:raster rName="Office3DRenderer" rVer="16.0.8326">
                    <am3d:blip r:embed="rId8"/>
                  </am3d:raster>
                  <am3d:objViewport viewportSz="7862937"/>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7" name="Modelo 3D 6">
                <a:extLst>
                  <a:ext uri="{FF2B5EF4-FFF2-40B4-BE49-F238E27FC236}">
                    <a16:creationId xmlns:a16="http://schemas.microsoft.com/office/drawing/2014/main" id="{93C24D11-922B-5E3D-615A-797EB1FAE728}"/>
                  </a:ext>
                </a:extLst>
              </p:cNvPr>
              <p:cNvPicPr>
                <a:picLocks noGrp="1" noRot="1" noChangeAspect="1" noMove="1" noResize="1" noEditPoints="1" noAdjustHandles="1" noChangeArrowheads="1" noChangeShapeType="1" noCrop="1"/>
              </p:cNvPicPr>
              <p:nvPr/>
            </p:nvPicPr>
            <p:blipFill>
              <a:blip r:embed="rId9"/>
              <a:stretch>
                <a:fillRect/>
              </a:stretch>
            </p:blipFill>
            <p:spPr>
              <a:xfrm rot="15925243">
                <a:off x="969973" y="-2431091"/>
                <a:ext cx="3956040" cy="2672999"/>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8" name="Modelo 3D 7">
                <a:extLst>
                  <a:ext uri="{FF2B5EF4-FFF2-40B4-BE49-F238E27FC236}">
                    <a16:creationId xmlns:a16="http://schemas.microsoft.com/office/drawing/2014/main" id="{8A99EE51-5ACB-2237-2D20-5D40BF2A43B4}"/>
                  </a:ext>
                </a:extLst>
              </p:cNvPr>
              <p:cNvGraphicFramePr>
                <a:graphicFrameLocks noChangeAspect="1"/>
              </p:cNvGraphicFramePr>
              <p:nvPr/>
            </p:nvGraphicFramePr>
            <p:xfrm rot="15925243">
              <a:off x="5995877" y="534783"/>
              <a:ext cx="1093688" cy="1188790"/>
            </p:xfrm>
            <a:graphic>
              <a:graphicData uri="http://schemas.microsoft.com/office/drawing/2017/model3d">
                <am3d:model3d r:embed="rId3">
                  <am3d:spPr>
                    <a:xfrm rot="15925243">
                      <a:off x="0" y="0"/>
                      <a:ext cx="1093688" cy="1188790"/>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1293455" ay="-444980" az="-175179"/>
                    <am3d:postTrans dx="0" dy="0" dz="0"/>
                  </am3d:trans>
                  <am3d:raster rName="Office3DRenderer" rVer="16.0.8326">
                    <am3d:blip r:embed="rId10"/>
                  </am3d:raster>
                  <am3d:objViewport viewportSz="2234925"/>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8" name="Modelo 3D 7">
                <a:extLst>
                  <a:ext uri="{FF2B5EF4-FFF2-40B4-BE49-F238E27FC236}">
                    <a16:creationId xmlns:a16="http://schemas.microsoft.com/office/drawing/2014/main" id="{8A99EE51-5ACB-2237-2D20-5D40BF2A43B4}"/>
                  </a:ext>
                </a:extLst>
              </p:cNvPr>
              <p:cNvPicPr>
                <a:picLocks noGrp="1" noRot="1" noChangeAspect="1" noMove="1" noResize="1" noEditPoints="1" noAdjustHandles="1" noChangeArrowheads="1" noChangeShapeType="1" noCrop="1"/>
              </p:cNvPicPr>
              <p:nvPr/>
            </p:nvPicPr>
            <p:blipFill>
              <a:blip r:embed="rId11"/>
              <a:stretch>
                <a:fillRect/>
              </a:stretch>
            </p:blipFill>
            <p:spPr>
              <a:xfrm rot="15925243">
                <a:off x="5995877" y="534783"/>
                <a:ext cx="1093688" cy="1188790"/>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9" name="Modelo 3D 8">
                <a:extLst>
                  <a:ext uri="{FF2B5EF4-FFF2-40B4-BE49-F238E27FC236}">
                    <a16:creationId xmlns:a16="http://schemas.microsoft.com/office/drawing/2014/main" id="{AA31C20B-8816-F118-256F-EE41F5B101DA}"/>
                  </a:ext>
                </a:extLst>
              </p:cNvPr>
              <p:cNvGraphicFramePr>
                <a:graphicFrameLocks noChangeAspect="1"/>
              </p:cNvGraphicFramePr>
              <p:nvPr>
                <p:extLst>
                  <p:ext uri="{D42A27DB-BD31-4B8C-83A1-F6EECF244321}">
                    <p14:modId xmlns:p14="http://schemas.microsoft.com/office/powerpoint/2010/main" val="1708561524"/>
                  </p:ext>
                </p:extLst>
              </p:nvPr>
            </p:nvGraphicFramePr>
            <p:xfrm rot="15925243">
              <a:off x="7673587" y="4306779"/>
              <a:ext cx="1175679" cy="1306831"/>
            </p:xfrm>
            <a:graphic>
              <a:graphicData uri="http://schemas.microsoft.com/office/drawing/2017/model3d">
                <am3d:model3d r:embed="rId3">
                  <am3d:spPr>
                    <a:xfrm rot="15925243">
                      <a:off x="0" y="0"/>
                      <a:ext cx="1175679" cy="1306831"/>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7735110" ay="3968411" az="7886429"/>
                    <am3d:postTrans dx="0" dy="0" dz="0"/>
                  </am3d:trans>
                  <am3d:raster rName="Office3DRenderer" rVer="16.0.8326">
                    <am3d:blip r:embed="rId12"/>
                  </am3d:raster>
                  <am3d:objViewport viewportSz="2504707"/>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9" name="Modelo 3D 8">
                <a:extLst>
                  <a:ext uri="{FF2B5EF4-FFF2-40B4-BE49-F238E27FC236}">
                    <a16:creationId xmlns:a16="http://schemas.microsoft.com/office/drawing/2014/main" id="{AA31C20B-8816-F118-256F-EE41F5B101DA}"/>
                  </a:ext>
                </a:extLst>
              </p:cNvPr>
              <p:cNvPicPr>
                <a:picLocks noGrp="1" noRot="1" noChangeAspect="1" noMove="1" noResize="1" noEditPoints="1" noAdjustHandles="1" noChangeArrowheads="1" noChangeShapeType="1" noCrop="1"/>
              </p:cNvPicPr>
              <p:nvPr/>
            </p:nvPicPr>
            <p:blipFill>
              <a:blip r:embed="rId13"/>
              <a:stretch>
                <a:fillRect/>
              </a:stretch>
            </p:blipFill>
            <p:spPr>
              <a:xfrm rot="15925243">
                <a:off x="7673587" y="4306779"/>
                <a:ext cx="1175679" cy="1306831"/>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10" name="Modelo 3D 9">
                <a:extLst>
                  <a:ext uri="{FF2B5EF4-FFF2-40B4-BE49-F238E27FC236}">
                    <a16:creationId xmlns:a16="http://schemas.microsoft.com/office/drawing/2014/main" id="{24170D82-8BA0-016A-6742-6573AFEE30D8}"/>
                  </a:ext>
                </a:extLst>
              </p:cNvPr>
              <p:cNvGraphicFramePr>
                <a:graphicFrameLocks noChangeAspect="1"/>
              </p:cNvGraphicFramePr>
              <p:nvPr>
                <p:extLst>
                  <p:ext uri="{D42A27DB-BD31-4B8C-83A1-F6EECF244321}">
                    <p14:modId xmlns:p14="http://schemas.microsoft.com/office/powerpoint/2010/main" val="2554694330"/>
                  </p:ext>
                </p:extLst>
              </p:nvPr>
            </p:nvGraphicFramePr>
            <p:xfrm rot="15925243">
              <a:off x="10218482" y="-630038"/>
              <a:ext cx="2235054" cy="2177988"/>
            </p:xfrm>
            <a:graphic>
              <a:graphicData uri="http://schemas.microsoft.com/office/drawing/2017/model3d">
                <am3d:model3d r:embed="rId3">
                  <am3d:spPr>
                    <a:xfrm rot="15925243">
                      <a:off x="0" y="0"/>
                      <a:ext cx="2235054" cy="2177988"/>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1395157" ay="3948873" az="1284207"/>
                    <am3d:postTrans dx="0" dy="0" dz="0"/>
                  </am3d:trans>
                  <am3d:raster rName="Office3DRenderer" rVer="16.0.8326">
                    <am3d:blip r:embed="rId14"/>
                  </am3d:raster>
                  <am3d:objViewport viewportSz="4308422"/>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0" name="Modelo 3D 9">
                <a:extLst>
                  <a:ext uri="{FF2B5EF4-FFF2-40B4-BE49-F238E27FC236}">
                    <a16:creationId xmlns:a16="http://schemas.microsoft.com/office/drawing/2014/main" id="{24170D82-8BA0-016A-6742-6573AFEE30D8}"/>
                  </a:ext>
                </a:extLst>
              </p:cNvPr>
              <p:cNvPicPr>
                <a:picLocks noGrp="1" noRot="1" noChangeAspect="1" noMove="1" noResize="1" noEditPoints="1" noAdjustHandles="1" noChangeArrowheads="1" noChangeShapeType="1" noCrop="1"/>
              </p:cNvPicPr>
              <p:nvPr/>
            </p:nvPicPr>
            <p:blipFill>
              <a:blip r:embed="rId15"/>
              <a:stretch>
                <a:fillRect/>
              </a:stretch>
            </p:blipFill>
            <p:spPr>
              <a:xfrm rot="15925243">
                <a:off x="10218482" y="-630038"/>
                <a:ext cx="2235054" cy="2177988"/>
              </a:xfrm>
              <a:prstGeom prst="rect">
                <a:avLst/>
              </a:prstGeom>
            </p:spPr>
          </p:pic>
        </mc:Fallback>
      </mc:AlternateContent>
      <p:pic>
        <p:nvPicPr>
          <p:cNvPr id="11" name="Imagen 10">
            <a:extLst>
              <a:ext uri="{FF2B5EF4-FFF2-40B4-BE49-F238E27FC236}">
                <a16:creationId xmlns:a16="http://schemas.microsoft.com/office/drawing/2014/main" id="{D451DF36-63C1-A2CC-D8C0-C1DD6091FA87}"/>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903746" y="1884594"/>
            <a:ext cx="5659418" cy="3366571"/>
          </a:xfrm>
          <a:prstGeom prst="rect">
            <a:avLst/>
          </a:prstGeom>
        </p:spPr>
      </p:pic>
      <p:sp>
        <p:nvSpPr>
          <p:cNvPr id="12" name="Rectángulo 11">
            <a:extLst>
              <a:ext uri="{FF2B5EF4-FFF2-40B4-BE49-F238E27FC236}">
                <a16:creationId xmlns:a16="http://schemas.microsoft.com/office/drawing/2014/main" id="{7F1FF6A3-F3D9-9163-B01C-E7344E97562C}"/>
              </a:ext>
            </a:extLst>
          </p:cNvPr>
          <p:cNvSpPr/>
          <p:nvPr/>
        </p:nvSpPr>
        <p:spPr>
          <a:xfrm>
            <a:off x="-10577" y="11094605"/>
            <a:ext cx="8502517" cy="1084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13" name="Imagen 12">
            <a:extLst>
              <a:ext uri="{FF2B5EF4-FFF2-40B4-BE49-F238E27FC236}">
                <a16:creationId xmlns:a16="http://schemas.microsoft.com/office/drawing/2014/main" id="{32F7C4F0-190A-ECF2-FFB2-06614F54E5DE}"/>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69252" y="11135439"/>
            <a:ext cx="6652032" cy="929463"/>
          </a:xfrm>
          <a:prstGeom prst="rect">
            <a:avLst/>
          </a:prstGeom>
        </p:spPr>
      </p:pic>
      <p:sp>
        <p:nvSpPr>
          <p:cNvPr id="14" name="CuadroTexto 13">
            <a:extLst>
              <a:ext uri="{FF2B5EF4-FFF2-40B4-BE49-F238E27FC236}">
                <a16:creationId xmlns:a16="http://schemas.microsoft.com/office/drawing/2014/main" id="{4E8D56F7-066B-A142-87D6-BFABC3A223ED}"/>
              </a:ext>
            </a:extLst>
          </p:cNvPr>
          <p:cNvSpPr txBox="1"/>
          <p:nvPr/>
        </p:nvSpPr>
        <p:spPr>
          <a:xfrm>
            <a:off x="9022656" y="5310812"/>
            <a:ext cx="3102131" cy="769441"/>
          </a:xfrm>
          <a:prstGeom prst="rect">
            <a:avLst/>
          </a:prstGeom>
          <a:noFill/>
        </p:spPr>
        <p:txBody>
          <a:bodyPr wrap="none" rtlCol="0">
            <a:spAutoFit/>
          </a:bodyPr>
          <a:lstStyle/>
          <a:p>
            <a:r>
              <a:rPr lang="es-419" sz="4400" dirty="0">
                <a:solidFill>
                  <a:schemeClr val="accent4">
                    <a:lumMod val="50000"/>
                  </a:schemeClr>
                </a:solidFill>
                <a:latin typeface="Bahnschrift SemiBold Condensed" panose="020B0502040204020203" pitchFamily="34" charset="0"/>
              </a:rPr>
              <a:t>PROGRAMACIÓN</a:t>
            </a:r>
          </a:p>
        </p:txBody>
      </p:sp>
      <p:sp>
        <p:nvSpPr>
          <p:cNvPr id="15" name="CuadroTexto 14">
            <a:extLst>
              <a:ext uri="{FF2B5EF4-FFF2-40B4-BE49-F238E27FC236}">
                <a16:creationId xmlns:a16="http://schemas.microsoft.com/office/drawing/2014/main" id="{B9178D5E-C344-6C3B-D534-E486CEDC329A}"/>
              </a:ext>
            </a:extLst>
          </p:cNvPr>
          <p:cNvSpPr txBox="1"/>
          <p:nvPr/>
        </p:nvSpPr>
        <p:spPr>
          <a:xfrm>
            <a:off x="9740045" y="5886490"/>
            <a:ext cx="2281394" cy="769441"/>
          </a:xfrm>
          <a:prstGeom prst="rect">
            <a:avLst/>
          </a:prstGeom>
          <a:noFill/>
        </p:spPr>
        <p:txBody>
          <a:bodyPr wrap="none" rtlCol="0">
            <a:spAutoFit/>
          </a:bodyPr>
          <a:lstStyle/>
          <a:p>
            <a:r>
              <a:rPr lang="es-419" sz="4400" dirty="0">
                <a:solidFill>
                  <a:schemeClr val="accent4">
                    <a:lumMod val="50000"/>
                  </a:schemeClr>
                </a:solidFill>
                <a:latin typeface="Bahnschrift SemiBold Condensed" panose="020B0502040204020203" pitchFamily="34" charset="0"/>
              </a:rPr>
              <a:t>ACADÉMICA</a:t>
            </a:r>
          </a:p>
        </p:txBody>
      </p:sp>
      <mc:AlternateContent xmlns:mc="http://schemas.openxmlformats.org/markup-compatibility/2006">
        <mc:Choice xmlns="" xmlns:am3d="http://schemas.microsoft.com/office/drawing/2017/model3d" Requires="am3d">
          <p:graphicFrame>
            <p:nvGraphicFramePr>
              <p:cNvPr id="16" name="Modelo 3D 15">
                <a:extLst>
                  <a:ext uri="{FF2B5EF4-FFF2-40B4-BE49-F238E27FC236}">
                    <a16:creationId xmlns:a16="http://schemas.microsoft.com/office/drawing/2014/main" id="{BD4A51F6-D937-F6C2-E772-EEF5B5E18A46}"/>
                  </a:ext>
                </a:extLst>
              </p:cNvPr>
              <p:cNvGraphicFramePr>
                <a:graphicFrameLocks noChangeAspect="1"/>
              </p:cNvGraphicFramePr>
              <p:nvPr>
                <p:extLst>
                  <p:ext uri="{D42A27DB-BD31-4B8C-83A1-F6EECF244321}">
                    <p14:modId xmlns:p14="http://schemas.microsoft.com/office/powerpoint/2010/main" val="925760530"/>
                  </p:ext>
                </p:extLst>
              </p:nvPr>
            </p:nvGraphicFramePr>
            <p:xfrm rot="15925243">
              <a:off x="2301088" y="5724896"/>
              <a:ext cx="902453" cy="876852"/>
            </p:xfrm>
            <a:graphic>
              <a:graphicData uri="http://schemas.microsoft.com/office/drawing/2017/model3d">
                <am3d:model3d r:embed="rId3">
                  <am3d:spPr>
                    <a:xfrm rot="15925243">
                      <a:off x="0" y="0"/>
                      <a:ext cx="902453" cy="876852"/>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6331341" ay="-465449" az="9244782"/>
                    <am3d:postTrans dx="0" dy="0" dz="0"/>
                  </am3d:trans>
                  <am3d:raster rName="Office3DRenderer" rVer="16.0.8326">
                    <am3d:blip r:embed="rId18"/>
                  </am3d:raster>
                  <am3d:objViewport viewportSz="1683299"/>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6" name="Modelo 3D 15">
                <a:extLst>
                  <a:ext uri="{FF2B5EF4-FFF2-40B4-BE49-F238E27FC236}">
                    <a16:creationId xmlns:a16="http://schemas.microsoft.com/office/drawing/2014/main" id="{BD4A51F6-D937-F6C2-E772-EEF5B5E18A46}"/>
                  </a:ext>
                </a:extLst>
              </p:cNvPr>
              <p:cNvPicPr>
                <a:picLocks noGrp="1" noRot="1" noChangeAspect="1" noMove="1" noResize="1" noEditPoints="1" noAdjustHandles="1" noChangeArrowheads="1" noChangeShapeType="1" noCrop="1"/>
              </p:cNvPicPr>
              <p:nvPr/>
            </p:nvPicPr>
            <p:blipFill>
              <a:blip r:embed="rId19"/>
              <a:stretch>
                <a:fillRect/>
              </a:stretch>
            </p:blipFill>
            <p:spPr>
              <a:xfrm rot="15925243">
                <a:off x="2301088" y="5724896"/>
                <a:ext cx="902453" cy="876852"/>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17" name="Modelo 3D 16">
                <a:extLst>
                  <a:ext uri="{FF2B5EF4-FFF2-40B4-BE49-F238E27FC236}">
                    <a16:creationId xmlns:a16="http://schemas.microsoft.com/office/drawing/2014/main" id="{729B468D-C97B-3C3E-C05C-0826F11895D0}"/>
                  </a:ext>
                </a:extLst>
              </p:cNvPr>
              <p:cNvGraphicFramePr>
                <a:graphicFrameLocks noChangeAspect="1"/>
              </p:cNvGraphicFramePr>
              <p:nvPr>
                <p:extLst>
                  <p:ext uri="{D42A27DB-BD31-4B8C-83A1-F6EECF244321}">
                    <p14:modId xmlns:p14="http://schemas.microsoft.com/office/powerpoint/2010/main" val="3147655620"/>
                  </p:ext>
                </p:extLst>
              </p:nvPr>
            </p:nvGraphicFramePr>
            <p:xfrm rot="15925243">
              <a:off x="-1528668" y="5021647"/>
              <a:ext cx="3392493" cy="2401985"/>
            </p:xfrm>
            <a:graphic>
              <a:graphicData uri="http://schemas.microsoft.com/office/drawing/2017/model3d">
                <am3d:model3d r:embed="rId3">
                  <am3d:spPr>
                    <a:xfrm rot="15925243">
                      <a:off x="0" y="0"/>
                      <a:ext cx="3392493" cy="2401985"/>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6828793" ay="-230697" az="518424"/>
                    <am3d:postTrans dx="0" dy="0" dz="0"/>
                  </am3d:trans>
                  <am3d:raster rName="Office3DRenderer" rVer="16.0.8326">
                    <am3d:blip r:embed="rId20"/>
                  </am3d:raster>
                  <am3d:objViewport viewportSz="6512596"/>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7" name="Modelo 3D 16">
                <a:extLst>
                  <a:ext uri="{FF2B5EF4-FFF2-40B4-BE49-F238E27FC236}">
                    <a16:creationId xmlns:a16="http://schemas.microsoft.com/office/drawing/2014/main" id="{729B468D-C97B-3C3E-C05C-0826F11895D0}"/>
                  </a:ext>
                </a:extLst>
              </p:cNvPr>
              <p:cNvPicPr>
                <a:picLocks noGrp="1" noRot="1" noChangeAspect="1" noMove="1" noResize="1" noEditPoints="1" noAdjustHandles="1" noChangeArrowheads="1" noChangeShapeType="1" noCrop="1"/>
              </p:cNvPicPr>
              <p:nvPr/>
            </p:nvPicPr>
            <p:blipFill>
              <a:blip r:embed="rId21"/>
              <a:stretch>
                <a:fillRect/>
              </a:stretch>
            </p:blipFill>
            <p:spPr>
              <a:xfrm rot="15925243">
                <a:off x="-1528668" y="5021647"/>
                <a:ext cx="3392493" cy="2401985"/>
              </a:xfrm>
              <a:prstGeom prst="rect">
                <a:avLst/>
              </a:prstGeom>
            </p:spPr>
          </p:pic>
        </mc:Fallback>
      </mc:AlternateContent>
    </p:spTree>
    <p:extLst>
      <p:ext uri="{BB962C8B-B14F-4D97-AF65-F5344CB8AC3E}">
        <p14:creationId xmlns:p14="http://schemas.microsoft.com/office/powerpoint/2010/main" val="2061424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37" presetClass="emph" presetSubtype="256" fill="hold" nodeType="withEffect">
                                  <p:stCondLst>
                                    <p:cond delay="0"/>
                                  </p:stCondLst>
                                  <p:childTnLst>
                                    <p:animRot by="-5400000">
                                      <p:cBhvr>
                                        <p:cTn id="9" dur="5000" fill="hold"/>
                                        <p:tgtEl>
                                          <p:spTgt spid="5"/>
                                        </p:tgtEl>
                                        <p:attrNameLst>
                                          <p:attrName>3d.view.rotation.y</p:attrName>
                                        </p:attrNameLst>
                                      </p:cBhvr>
                                    </p:animRot>
                                  </p:childTnLst>
                                </p:cTn>
                              </p:par>
                              <p:par>
                                <p:cTn id="10" presetID="37" presetClass="emph" presetSubtype="256" fill="hold" nodeType="withEffect">
                                  <p:stCondLst>
                                    <p:cond delay="0"/>
                                  </p:stCondLst>
                                  <p:childTnLst>
                                    <p:animRot by="-5400000">
                                      <p:cBhvr>
                                        <p:cTn id="11" dur="5000" fill="hold"/>
                                        <p:tgtEl>
                                          <p:spTgt spid="6"/>
                                        </p:tgtEl>
                                        <p:attrNameLst>
                                          <p:attrName>3d.view.rotation.y</p:attrName>
                                        </p:attrNameLst>
                                      </p:cBhvr>
                                    </p:animRot>
                                  </p:childTnLst>
                                </p:cTn>
                              </p:par>
                              <p:par>
                                <p:cTn id="12" presetID="37" presetClass="emph" presetSubtype="256" fill="hold" nodeType="withEffect">
                                  <p:stCondLst>
                                    <p:cond delay="0"/>
                                  </p:stCondLst>
                                  <p:childTnLst>
                                    <p:animRot by="-5400000">
                                      <p:cBhvr>
                                        <p:cTn id="13" dur="5000" fill="hold"/>
                                        <p:tgtEl>
                                          <p:spTgt spid="7"/>
                                        </p:tgtEl>
                                        <p:attrNameLst>
                                          <p:attrName>3d.view.rotation.y</p:attrName>
                                        </p:attrNameLst>
                                      </p:cBhvr>
                                    </p:animRot>
                                  </p:childTnLst>
                                </p:cTn>
                              </p:par>
                              <p:par>
                                <p:cTn id="14" presetID="37" presetClass="emph" presetSubtype="256" fill="hold" nodeType="withEffect">
                                  <p:stCondLst>
                                    <p:cond delay="0"/>
                                  </p:stCondLst>
                                  <p:childTnLst>
                                    <p:animRot by="-10800000">
                                      <p:cBhvr>
                                        <p:cTn id="15" dur="5000" fill="hold"/>
                                        <p:tgtEl>
                                          <p:spTgt spid="8"/>
                                        </p:tgtEl>
                                        <p:attrNameLst>
                                          <p:attrName>3d.view.rotation.y</p:attrName>
                                        </p:attrNameLst>
                                      </p:cBhvr>
                                    </p:animRot>
                                  </p:childTnLst>
                                </p:cTn>
                              </p:par>
                              <p:par>
                                <p:cTn id="16" presetID="37" presetClass="emph" presetSubtype="256" fill="hold" nodeType="withEffect">
                                  <p:stCondLst>
                                    <p:cond delay="0"/>
                                  </p:stCondLst>
                                  <p:childTnLst>
                                    <p:animRot by="-10800000">
                                      <p:cBhvr>
                                        <p:cTn id="17" dur="5000" fill="hold"/>
                                        <p:tgtEl>
                                          <p:spTgt spid="9"/>
                                        </p:tgtEl>
                                        <p:attrNameLst>
                                          <p:attrName>3d.view.rotation.y</p:attrName>
                                        </p:attrNameLst>
                                      </p:cBhvr>
                                    </p:animRot>
                                  </p:childTnLst>
                                </p:cTn>
                              </p:par>
                              <p:par>
                                <p:cTn id="18" presetID="37" presetClass="emph" presetSubtype="256" fill="hold" nodeType="withEffect">
                                  <p:stCondLst>
                                    <p:cond delay="0"/>
                                  </p:stCondLst>
                                  <p:childTnLst>
                                    <p:animRot by="-10800000">
                                      <p:cBhvr>
                                        <p:cTn id="19" dur="5000" fill="hold"/>
                                        <p:tgtEl>
                                          <p:spTgt spid="10"/>
                                        </p:tgtEl>
                                        <p:attrNameLst>
                                          <p:attrName>3d.view.rotation.y</p:attrName>
                                        </p:attrNameLst>
                                      </p:cBhvr>
                                    </p:animRot>
                                  </p:childTnLst>
                                </p:cTn>
                              </p:par>
                              <p:par>
                                <p:cTn id="20" presetID="37" presetClass="emph" presetSubtype="256" fill="hold" nodeType="withEffect">
                                  <p:stCondLst>
                                    <p:cond delay="0"/>
                                  </p:stCondLst>
                                  <p:childTnLst>
                                    <p:animRot by="-10800000">
                                      <p:cBhvr>
                                        <p:cTn id="21" dur="5000" fill="hold"/>
                                        <p:tgtEl>
                                          <p:spTgt spid="16"/>
                                        </p:tgtEl>
                                        <p:attrNameLst>
                                          <p:attrName>3d.view.rotation.y</p:attrName>
                                        </p:attrNameLst>
                                      </p:cBhvr>
                                    </p:animRot>
                                  </p:childTnLst>
                                </p:cTn>
                              </p:par>
                              <p:par>
                                <p:cTn id="22" presetID="37" presetClass="emph" presetSubtype="256" fill="hold" nodeType="withEffect">
                                  <p:stCondLst>
                                    <p:cond delay="0"/>
                                  </p:stCondLst>
                                  <p:childTnLst>
                                    <p:animRot by="-10800000">
                                      <p:cBhvr>
                                        <p:cTn id="23" dur="5000" fill="hold"/>
                                        <p:tgtEl>
                                          <p:spTgt spid="17"/>
                                        </p:tgtEl>
                                        <p:attrNameLst>
                                          <p:attrName>3d.view.rotation.y</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a:t>
            </a:r>
            <a:r>
              <a:rPr lang="es-419" sz="2800" b="1" dirty="0" smtClean="0">
                <a:latin typeface="Century Gothic" panose="020B0502020202020204" pitchFamily="34" charset="0"/>
              </a:rPr>
              <a:t>JUEVES 08/12/2022</a:t>
            </a:r>
            <a:endParaRPr lang="es-419" sz="2800" b="1" dirty="0">
              <a:latin typeface="Century Gothic" panose="020B0502020202020204" pitchFamily="34" charset="0"/>
            </a:endParaRP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9099" y="5919904"/>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9429" y="5950905"/>
            <a:ext cx="6652032" cy="929463"/>
          </a:xfrm>
          <a:prstGeom prst="rect">
            <a:avLst/>
          </a:prstGeom>
        </p:spPr>
      </p:pic>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3981569009"/>
              </p:ext>
            </p:extLst>
          </p:nvPr>
        </p:nvGraphicFramePr>
        <p:xfrm>
          <a:off x="205509" y="905668"/>
          <a:ext cx="11647886" cy="4823460"/>
        </p:xfrm>
        <a:graphic>
          <a:graphicData uri="http://schemas.openxmlformats.org/drawingml/2006/table">
            <a:tbl>
              <a:tblPr firstRow="1" bandRow="1">
                <a:tableStyleId>{5940675A-B579-460E-94D1-54222C63F5DA}</a:tableStyleId>
              </a:tblPr>
              <a:tblGrid>
                <a:gridCol w="1296838">
                  <a:extLst>
                    <a:ext uri="{9D8B030D-6E8A-4147-A177-3AD203B41FA5}">
                      <a16:colId xmlns:a16="http://schemas.microsoft.com/office/drawing/2014/main" val="157412738"/>
                    </a:ext>
                  </a:extLst>
                </a:gridCol>
                <a:gridCol w="3987545">
                  <a:extLst>
                    <a:ext uri="{9D8B030D-6E8A-4147-A177-3AD203B41FA5}">
                      <a16:colId xmlns:a16="http://schemas.microsoft.com/office/drawing/2014/main" val="2958520141"/>
                    </a:ext>
                  </a:extLst>
                </a:gridCol>
                <a:gridCol w="1109885">
                  <a:extLst>
                    <a:ext uri="{9D8B030D-6E8A-4147-A177-3AD203B41FA5}">
                      <a16:colId xmlns:a16="http://schemas.microsoft.com/office/drawing/2014/main" val="760072481"/>
                    </a:ext>
                  </a:extLst>
                </a:gridCol>
                <a:gridCol w="4240020">
                  <a:extLst>
                    <a:ext uri="{9D8B030D-6E8A-4147-A177-3AD203B41FA5}">
                      <a16:colId xmlns:a16="http://schemas.microsoft.com/office/drawing/2014/main" val="688105393"/>
                    </a:ext>
                  </a:extLst>
                </a:gridCol>
                <a:gridCol w="1013598">
                  <a:extLst>
                    <a:ext uri="{9D8B030D-6E8A-4147-A177-3AD203B41FA5}">
                      <a16:colId xmlns:a16="http://schemas.microsoft.com/office/drawing/2014/main" val="1891848233"/>
                    </a:ext>
                  </a:extLst>
                </a:gridCol>
              </a:tblGrid>
              <a:tr h="168627">
                <a:tc>
                  <a:txBody>
                    <a:bodyPr/>
                    <a:lstStyle/>
                    <a:p>
                      <a:pPr algn="ctr"/>
                      <a:endParaRPr lang="es-419" b="1" dirty="0"/>
                    </a:p>
                  </a:txBody>
                  <a:tcPr anchor="ctr">
                    <a:solidFill>
                      <a:schemeClr val="bg2">
                        <a:lumMod val="90000"/>
                      </a:schemeClr>
                    </a:solidFill>
                  </a:tcPr>
                </a:tc>
                <a:tc gridSpan="2">
                  <a:txBody>
                    <a:bodyPr/>
                    <a:lstStyle/>
                    <a:p>
                      <a:pPr algn="ctr"/>
                      <a:r>
                        <a:rPr lang="es-419" b="1" dirty="0"/>
                        <a:t>AUDITORIO CARLOS KLEMPRER</a:t>
                      </a:r>
                    </a:p>
                  </a:txBody>
                  <a:tcPr anchor="ctr">
                    <a:solidFill>
                      <a:schemeClr val="bg2">
                        <a:lumMod val="90000"/>
                      </a:schemeClr>
                    </a:solidFill>
                  </a:tcPr>
                </a:tc>
                <a:tc hMerge="1">
                  <a:txBody>
                    <a:bodyPr/>
                    <a:lstStyle/>
                    <a:p>
                      <a:endParaRPr lang="es-419"/>
                    </a:p>
                  </a:txBody>
                  <a:tcPr/>
                </a:tc>
                <a:tc gridSpan="2">
                  <a:txBody>
                    <a:bodyPr/>
                    <a:lstStyle/>
                    <a:p>
                      <a:pPr algn="ctr"/>
                      <a:r>
                        <a:rPr lang="es-419" b="1" dirty="0"/>
                        <a:t>FOYER</a:t>
                      </a:r>
                    </a:p>
                  </a:txBody>
                  <a:tcPr anchor="ctr">
                    <a:solidFill>
                      <a:schemeClr val="bg2">
                        <a:lumMod val="90000"/>
                      </a:schemeClr>
                    </a:solidFill>
                  </a:tcPr>
                </a:tc>
                <a:tc hMerge="1">
                  <a:txBody>
                    <a:bodyPr/>
                    <a:lstStyle/>
                    <a:p>
                      <a:endParaRPr lang="es-419"/>
                    </a:p>
                  </a:txBody>
                  <a:tcPr/>
                </a:tc>
                <a:extLst>
                  <a:ext uri="{0D108BD9-81ED-4DB2-BD59-A6C34878D82A}">
                    <a16:rowId xmlns:a16="http://schemas.microsoft.com/office/drawing/2014/main" val="2604670371"/>
                  </a:ext>
                </a:extLst>
              </a:tr>
              <a:tr h="24571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600" b="1" dirty="0"/>
                        <a:t>HORA</a:t>
                      </a:r>
                    </a:p>
                  </a:txBody>
                  <a:tcPr anchor="ctr"/>
                </a:tc>
                <a:tc gridSpan="2">
                  <a:txBody>
                    <a:bodyPr/>
                    <a:lstStyle/>
                    <a:p>
                      <a:pPr algn="ctr"/>
                      <a:r>
                        <a:rPr lang="es-419" sz="1600" b="1" dirty="0"/>
                        <a:t>Área Odontológica</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600" b="1" dirty="0"/>
                        <a:t>Área de Radiología</a:t>
                      </a: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hMerge="1">
                  <a:txBody>
                    <a:bodyPr/>
                    <a:lstStyle/>
                    <a:p>
                      <a:endParaRPr lang="es-419"/>
                    </a:p>
                  </a:txBody>
                  <a:tcPr/>
                </a:tc>
                <a:extLst>
                  <a:ext uri="{0D108BD9-81ED-4DB2-BD59-A6C34878D82A}">
                    <a16:rowId xmlns:a16="http://schemas.microsoft.com/office/drawing/2014/main" val="3270425918"/>
                  </a:ext>
                </a:extLst>
              </a:tr>
              <a:tr h="245718">
                <a:tc vMerge="1">
                  <a:txBody>
                    <a:bodyPr/>
                    <a:lstStyle/>
                    <a:p>
                      <a:pPr algn="ctr"/>
                      <a:endParaRPr lang="es-419" sz="1400" b="1" dirty="0"/>
                    </a:p>
                  </a:txBody>
                  <a:tcPr/>
                </a:tc>
                <a:tc>
                  <a:txBody>
                    <a:bodyPr/>
                    <a:lstStyle/>
                    <a:p>
                      <a:pPr algn="ctr"/>
                      <a:r>
                        <a:rPr lang="es-419" sz="1400" b="1" dirty="0"/>
                        <a:t>TITULO</a:t>
                      </a:r>
                    </a:p>
                  </a:txBody>
                  <a:tcPr/>
                </a:tc>
                <a:tc>
                  <a:txBody>
                    <a:bodyPr/>
                    <a:lstStyle/>
                    <a:p>
                      <a:pPr algn="ctr"/>
                      <a:r>
                        <a:rPr lang="es-419" sz="1400" b="1" dirty="0"/>
                        <a:t>CODIGO</a:t>
                      </a:r>
                    </a:p>
                  </a:txBody>
                  <a:tcPr>
                    <a:lnR w="12700" cap="flat" cmpd="sng" algn="ctr">
                      <a:solidFill>
                        <a:schemeClr val="tx1"/>
                      </a:solidFill>
                      <a:prstDash val="solid"/>
                      <a:round/>
                      <a:headEnd type="none" w="med" len="med"/>
                      <a:tailEnd type="none" w="med" len="med"/>
                    </a:lnR>
                  </a:tcPr>
                </a:tc>
                <a:tc>
                  <a:txBody>
                    <a:bodyPr/>
                    <a:lstStyle/>
                    <a:p>
                      <a:pPr algn="ctr"/>
                      <a:r>
                        <a:rPr lang="es-419" sz="1400" b="1" dirty="0"/>
                        <a:t>TITULO</a:t>
                      </a:r>
                    </a:p>
                  </a:txBody>
                  <a:tcPr>
                    <a:lnL w="12700" cap="flat" cmpd="sng" algn="ctr">
                      <a:solidFill>
                        <a:schemeClr val="tx1"/>
                      </a:solidFill>
                      <a:prstDash val="solid"/>
                      <a:round/>
                      <a:headEnd type="none" w="med" len="med"/>
                      <a:tailEnd type="none" w="med" len="med"/>
                    </a:lnL>
                  </a:tcPr>
                </a:tc>
                <a:tc>
                  <a:txBody>
                    <a:bodyPr/>
                    <a:lstStyle/>
                    <a:p>
                      <a:pPr algn="ctr"/>
                      <a:r>
                        <a:rPr lang="es-419" sz="1400" b="1" dirty="0"/>
                        <a:t>CODIGO</a:t>
                      </a:r>
                    </a:p>
                  </a:txBody>
                  <a:tcPr/>
                </a:tc>
                <a:extLst>
                  <a:ext uri="{0D108BD9-81ED-4DB2-BD59-A6C34878D82A}">
                    <a16:rowId xmlns:a16="http://schemas.microsoft.com/office/drawing/2014/main" val="145012166"/>
                  </a:ext>
                </a:extLst>
              </a:tr>
              <a:tr h="393347">
                <a:tc>
                  <a:txBody>
                    <a:bodyPr/>
                    <a:lstStyle/>
                    <a:p>
                      <a:pPr algn="ctr"/>
                      <a:endParaRPr lang="es-419" sz="1400" b="1" dirty="0" smtClean="0"/>
                    </a:p>
                    <a:p>
                      <a:pPr algn="ctr"/>
                      <a:r>
                        <a:rPr lang="es-419" sz="1400" b="1" dirty="0" smtClean="0"/>
                        <a:t>10:30 </a:t>
                      </a:r>
                      <a:r>
                        <a:rPr lang="es-419" sz="1400" b="1" dirty="0"/>
                        <a:t>A.M.</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b="0" dirty="0"/>
                        <a:t>RESISTENCIA A LA FRACTURA DE LOS PILARES DE ZIRCONIO EN REHABILITACIÓN DE IMPLANTES INDIVIDUALES EN EL SECTOR ANTERIOR REVISIÓN SISTEMÁTICA DE LA LITERATURA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a:t>
                      </a:r>
                      <a:r>
                        <a:rPr lang="es-CO" sz="1050" b="1" i="1" kern="1200" dirty="0" err="1">
                          <a:solidFill>
                            <a:schemeClr val="tx1"/>
                          </a:solidFill>
                          <a:effectLst/>
                          <a:latin typeface="+mn-lt"/>
                          <a:ea typeface="+mn-ea"/>
                          <a:cs typeface="+mn-cs"/>
                        </a:rPr>
                        <a:t>Betzabeth</a:t>
                      </a:r>
                      <a:r>
                        <a:rPr lang="es-CO" sz="1050" b="1" i="1" kern="1200" dirty="0">
                          <a:solidFill>
                            <a:schemeClr val="tx1"/>
                          </a:solidFill>
                          <a:effectLst/>
                          <a:latin typeface="+mn-lt"/>
                          <a:ea typeface="+mn-ea"/>
                          <a:cs typeface="+mn-cs"/>
                        </a:rPr>
                        <a:t> Leal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José De Oliveira</a:t>
                      </a:r>
                      <a:endParaRPr lang="es-419" sz="1050" b="1" i="1" dirty="0"/>
                    </a:p>
                  </a:txBody>
                  <a:tcPr anchor="ctr"/>
                </a:tc>
                <a:tc>
                  <a:txBody>
                    <a:bodyPr/>
                    <a:lstStyle/>
                    <a:p>
                      <a:pPr algn="ctr"/>
                      <a:r>
                        <a:rPr lang="es-419" sz="1400" b="1" dirty="0"/>
                        <a:t>OD232022</a:t>
                      </a:r>
                    </a:p>
                  </a:txBody>
                  <a:tcPr anchor="ctr"/>
                </a:tc>
                <a:tc>
                  <a:txBody>
                    <a:bodyPr/>
                    <a:lstStyle/>
                    <a:p>
                      <a:pPr algn="just"/>
                      <a:r>
                        <a:rPr lang="es-ES" sz="1050" dirty="0"/>
                        <a:t>SIMULACIÓN EN INTERVENCIONISMO RADIOLÓGICO: EVOLUCIÓN EN LA ADQUISICIÓN DE ACTITUDES Y DESTREZAS DEL ESCENARIO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Manuel Rosito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Vivian Hernández</a:t>
                      </a:r>
                      <a:endParaRPr lang="es-419" sz="1050" b="1" i="1" dirty="0"/>
                    </a:p>
                  </a:txBody>
                  <a:tcPr/>
                </a:tc>
                <a:tc>
                  <a:txBody>
                    <a:bodyPr/>
                    <a:lstStyle/>
                    <a:p>
                      <a:pPr algn="ctr"/>
                      <a:r>
                        <a:rPr lang="es-419" sz="1400" b="1" dirty="0"/>
                        <a:t>RD592022</a:t>
                      </a:r>
                    </a:p>
                  </a:txBody>
                  <a:tcPr anchor="ctr"/>
                </a:tc>
                <a:extLst>
                  <a:ext uri="{0D108BD9-81ED-4DB2-BD59-A6C34878D82A}">
                    <a16:rowId xmlns:a16="http://schemas.microsoft.com/office/drawing/2014/main" val="343188132"/>
                  </a:ext>
                </a:extLst>
              </a:tr>
              <a:tr h="245718">
                <a:tc>
                  <a:txBody>
                    <a:bodyPr/>
                    <a:lstStyle/>
                    <a:p>
                      <a:pPr algn="ctr"/>
                      <a:endParaRPr lang="es-419" sz="1400" b="1" dirty="0" smtClean="0"/>
                    </a:p>
                    <a:p>
                      <a:pPr algn="ctr"/>
                      <a:r>
                        <a:rPr lang="es-419" sz="1400" b="1" dirty="0" smtClean="0"/>
                        <a:t>10:45 </a:t>
                      </a:r>
                      <a:r>
                        <a:rPr lang="es-419" sz="1400" b="1" dirty="0"/>
                        <a:t>A.M.</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a:t>DIFERENCIAS ENTRE PROTOCOLOS ADHESIVOS EN RESTAURACIONES DE DISILICATO DE LITIO Y RESTAURACIONES DE ZIRCONIO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Grecia</a:t>
                      </a:r>
                      <a:r>
                        <a:rPr lang="es-CO" sz="1050" b="1" i="1" kern="1200" baseline="0" dirty="0">
                          <a:solidFill>
                            <a:schemeClr val="tx1"/>
                          </a:solidFill>
                          <a:effectLst/>
                          <a:latin typeface="+mn-lt"/>
                          <a:ea typeface="+mn-ea"/>
                          <a:cs typeface="+mn-cs"/>
                        </a:rPr>
                        <a:t> Carrera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José De Oliveira</a:t>
                      </a:r>
                      <a:endParaRPr lang="es-419" sz="1050" b="1" i="1" dirty="0"/>
                    </a:p>
                  </a:txBody>
                  <a:tcPr anchor="ctr"/>
                </a:tc>
                <a:tc>
                  <a:txBody>
                    <a:bodyPr/>
                    <a:lstStyle/>
                    <a:p>
                      <a:pPr algn="ctr"/>
                      <a:r>
                        <a:rPr lang="es-419" sz="1400" b="1" dirty="0"/>
                        <a:t>OD242022</a:t>
                      </a:r>
                    </a:p>
                  </a:txBody>
                  <a:tcPr anchor="ctr"/>
                </a:tc>
                <a:tc>
                  <a:txBody>
                    <a:bodyPr/>
                    <a:lstStyle/>
                    <a:p>
                      <a:pPr algn="just"/>
                      <a:r>
                        <a:rPr lang="es-419" sz="1050" dirty="0"/>
                        <a:t>HALLAZGOS ECOGRÁFICOS TRANSFONTANELARES EN LACTANTES MENORES DE 1 ANO, RECIÉN NACIDOS PREMATUROS Y A TÉRMINO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Edirly Valencia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Ivonne Rodríguez</a:t>
                      </a:r>
                      <a:endParaRPr lang="es-419" sz="1050" b="1" i="1" dirty="0"/>
                    </a:p>
                  </a:txBody>
                  <a:tcPr/>
                </a:tc>
                <a:tc>
                  <a:txBody>
                    <a:bodyPr/>
                    <a:lstStyle/>
                    <a:p>
                      <a:pPr algn="ctr"/>
                      <a:r>
                        <a:rPr lang="es-419" sz="1400" b="1" dirty="0"/>
                        <a:t>RD392022</a:t>
                      </a:r>
                    </a:p>
                  </a:txBody>
                  <a:tcPr anchor="ctr"/>
                </a:tc>
                <a:extLst>
                  <a:ext uri="{0D108BD9-81ED-4DB2-BD59-A6C34878D82A}">
                    <a16:rowId xmlns:a16="http://schemas.microsoft.com/office/drawing/2014/main" val="3260979624"/>
                  </a:ext>
                </a:extLst>
              </a:tr>
              <a:tr h="245718">
                <a:tc>
                  <a:txBody>
                    <a:bodyPr/>
                    <a:lstStyle/>
                    <a:p>
                      <a:pPr algn="ctr"/>
                      <a:endParaRPr lang="es-419" sz="1400" b="1" dirty="0" smtClean="0"/>
                    </a:p>
                    <a:p>
                      <a:pPr algn="ctr"/>
                      <a:r>
                        <a:rPr lang="es-419" sz="1400" b="1" dirty="0" smtClean="0"/>
                        <a:t>11:00 </a:t>
                      </a:r>
                      <a:r>
                        <a:rPr lang="es-419" sz="1400" b="1" dirty="0"/>
                        <a:t>A.M</a:t>
                      </a:r>
                    </a:p>
                  </a:txBody>
                  <a:tcPr/>
                </a:tc>
                <a:tc>
                  <a:txBody>
                    <a:bodyPr/>
                    <a:lstStyle/>
                    <a:p>
                      <a:pPr algn="just"/>
                      <a:r>
                        <a:rPr lang="es-ES" sz="1050" b="0" dirty="0"/>
                        <a:t>REHABILITACIÓN ORA LUTILIZANDO RESTAURACIONES ADHESIVAS EN PACIENTES CON DESGASTES DENTALES SEVEROS</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Andrea </a:t>
                      </a:r>
                      <a:r>
                        <a:rPr lang="es-CO" sz="1050" b="1" i="1" kern="1200" dirty="0" err="1">
                          <a:solidFill>
                            <a:schemeClr val="tx1"/>
                          </a:solidFill>
                          <a:effectLst/>
                          <a:latin typeface="+mn-lt"/>
                          <a:ea typeface="+mn-ea"/>
                          <a:cs typeface="+mn-cs"/>
                        </a:rPr>
                        <a:t>Ovalles</a:t>
                      </a:r>
                      <a:r>
                        <a:rPr lang="es-CO" sz="1050" b="1" i="1" kern="1200" dirty="0">
                          <a:solidFill>
                            <a:schemeClr val="tx1"/>
                          </a:solidFill>
                          <a:effectLst/>
                          <a:latin typeface="+mn-lt"/>
                          <a:ea typeface="+mn-ea"/>
                          <a:cs typeface="+mn-cs"/>
                        </a:rPr>
                        <a:t>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José De Oliveira</a:t>
                      </a:r>
                      <a:endParaRPr lang="es-419" sz="1050" b="1" i="1" dirty="0"/>
                    </a:p>
                  </a:txBody>
                  <a:tcPr anchor="ctr"/>
                </a:tc>
                <a:tc>
                  <a:txBody>
                    <a:bodyPr/>
                    <a:lstStyle/>
                    <a:p>
                      <a:pPr algn="ctr"/>
                      <a:r>
                        <a:rPr lang="es-419" sz="1400" b="1" dirty="0"/>
                        <a:t>OD252022</a:t>
                      </a:r>
                    </a:p>
                  </a:txBody>
                  <a:tcPr anchor="ctr"/>
                </a:tc>
                <a:tc>
                  <a:txBody>
                    <a:bodyPr/>
                    <a:lstStyle/>
                    <a:p>
                      <a:pPr algn="just"/>
                      <a:r>
                        <a:rPr lang="es-CO" sz="1050" b="0" kern="1200" dirty="0">
                          <a:solidFill>
                            <a:schemeClr val="tx1"/>
                          </a:solidFill>
                          <a:effectLst/>
                          <a:latin typeface="+mn-lt"/>
                          <a:ea typeface="+mn-ea"/>
                          <a:cs typeface="+mn-cs"/>
                        </a:rPr>
                        <a:t>BIOPOLÍMEROS, PROHIBIDOS, PERO AÚN PRESENTES: CORRELACIÓN CLÍNICO RADIOLÓGICA EN PACIENTES CON HALLAZGOS COMPATIBLES CON MATERIAL DE RELLENO EN ESTUDIOS DE RESONANCIA MAGNÉTICA REALIZADOS EN EL CENTRO MEDICO DOCENTE LA TRINIDAD DESDE EL 2012 HASTA EL 2022</a:t>
                      </a:r>
                      <a:endParaRPr lang="es-ES" sz="1050" b="0" kern="1200" dirty="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Yariadny Ramirez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Vivian Hernández</a:t>
                      </a:r>
                      <a:endParaRPr lang="es-419" sz="1050" b="1" i="1" dirty="0"/>
                    </a:p>
                  </a:txBody>
                  <a:tcPr/>
                </a:tc>
                <a:tc>
                  <a:txBody>
                    <a:bodyPr/>
                    <a:lstStyle/>
                    <a:p>
                      <a:pPr algn="ctr"/>
                      <a:r>
                        <a:rPr lang="es-419" sz="1400" b="1" dirty="0"/>
                        <a:t>RD312022</a:t>
                      </a:r>
                    </a:p>
                  </a:txBody>
                  <a:tcPr anchor="ctr"/>
                </a:tc>
                <a:extLst>
                  <a:ext uri="{0D108BD9-81ED-4DB2-BD59-A6C34878D82A}">
                    <a16:rowId xmlns:a16="http://schemas.microsoft.com/office/drawing/2014/main" val="1830700481"/>
                  </a:ext>
                </a:extLst>
              </a:tr>
              <a:tr h="245718">
                <a:tc>
                  <a:txBody>
                    <a:bodyPr/>
                    <a:lstStyle/>
                    <a:p>
                      <a:pPr algn="ctr"/>
                      <a:endParaRPr lang="es-419" sz="1400" b="1" dirty="0" smtClean="0"/>
                    </a:p>
                    <a:p>
                      <a:pPr algn="ctr"/>
                      <a:r>
                        <a:rPr lang="es-419" sz="1400" b="1" dirty="0" smtClean="0"/>
                        <a:t>11:15 </a:t>
                      </a:r>
                      <a:r>
                        <a:rPr lang="es-419" sz="1400" b="1" dirty="0"/>
                        <a:t>A.M.</a:t>
                      </a:r>
                    </a:p>
                  </a:txBody>
                  <a:tcPr/>
                </a:tc>
                <a:tc>
                  <a:txBody>
                    <a:bodyPr/>
                    <a:lstStyle/>
                    <a:p>
                      <a:pPr algn="just"/>
                      <a:r>
                        <a:rPr lang="es-419" sz="1050" b="0" dirty="0"/>
                        <a:t>REIMPLANTE INMEDIATO DE DIENTES PERMANENTES INMADUROS AVULSIONADOS REPORTE DE CASO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Sasha</a:t>
                      </a:r>
                      <a:r>
                        <a:rPr lang="es-CO" sz="1050" b="1" i="1" kern="1200" baseline="0" dirty="0">
                          <a:solidFill>
                            <a:schemeClr val="tx1"/>
                          </a:solidFill>
                          <a:effectLst/>
                          <a:latin typeface="+mn-lt"/>
                          <a:ea typeface="+mn-ea"/>
                          <a:cs typeface="+mn-cs"/>
                        </a:rPr>
                        <a:t> Abdul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María Gabriela Martínez</a:t>
                      </a:r>
                      <a:endParaRPr lang="es-419" sz="1050" b="1" i="1" dirty="0"/>
                    </a:p>
                  </a:txBody>
                  <a:tcPr anchor="ctr"/>
                </a:tc>
                <a:tc>
                  <a:txBody>
                    <a:bodyPr/>
                    <a:lstStyle/>
                    <a:p>
                      <a:pPr algn="ctr"/>
                      <a:r>
                        <a:rPr lang="es-419" sz="1400" b="1" dirty="0"/>
                        <a:t>OD332022</a:t>
                      </a:r>
                    </a:p>
                  </a:txBody>
                  <a:tcPr anchor="ctr"/>
                </a:tc>
                <a:tc>
                  <a:txBody>
                    <a:bodyPr/>
                    <a:lstStyle/>
                    <a:p>
                      <a:pPr algn="just"/>
                      <a:r>
                        <a:rPr lang="es-ES" sz="1050" dirty="0"/>
                        <a:t>RADIOGAMES: HERRAMIENTA LÚDICA APLICADA AL APRENDIZAJE DERADIOLOGÍA BÁSICA DE EMERGENCIA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Yariadny Ramirez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Vivian Hernández</a:t>
                      </a:r>
                      <a:endParaRPr lang="es-419" sz="1050" b="1" i="1" dirty="0"/>
                    </a:p>
                  </a:txBody>
                  <a:tcPr/>
                </a:tc>
                <a:tc>
                  <a:txBody>
                    <a:bodyPr/>
                    <a:lstStyle/>
                    <a:p>
                      <a:pPr algn="ctr"/>
                      <a:r>
                        <a:rPr lang="es-419" sz="1400" b="1" dirty="0"/>
                        <a:t>RD802022</a:t>
                      </a:r>
                    </a:p>
                  </a:txBody>
                  <a:tcPr anchor="ctr"/>
                </a:tc>
                <a:extLst>
                  <a:ext uri="{0D108BD9-81ED-4DB2-BD59-A6C34878D82A}">
                    <a16:rowId xmlns:a16="http://schemas.microsoft.com/office/drawing/2014/main" val="2928797571"/>
                  </a:ext>
                </a:extLst>
              </a:tr>
              <a:tr h="0">
                <a:tc>
                  <a:txBody>
                    <a:bodyPr/>
                    <a:lstStyle/>
                    <a:p>
                      <a:pPr algn="ctr"/>
                      <a:endParaRPr lang="es-419" sz="1400" b="1" dirty="0" smtClean="0"/>
                    </a:p>
                    <a:p>
                      <a:pPr algn="ctr"/>
                      <a:r>
                        <a:rPr lang="es-419" sz="1400" b="1" dirty="0" smtClean="0"/>
                        <a:t>11:30 </a:t>
                      </a:r>
                      <a:r>
                        <a:rPr lang="es-419" sz="1400" b="1" dirty="0"/>
                        <a:t>A.M.</a:t>
                      </a:r>
                    </a:p>
                  </a:txBody>
                  <a:tcPr/>
                </a:tc>
                <a:tc>
                  <a:txBody>
                    <a:bodyPr/>
                    <a:lstStyle/>
                    <a:p>
                      <a:pPr algn="just"/>
                      <a:r>
                        <a:rPr lang="es-419" sz="1050" b="0" dirty="0"/>
                        <a:t>TRATAMIENTO ODONTOLOGICO INTEGRAL EN PACIENTES PEDIATRICOS CON INSUFICIENCIA RENAL CRONICA. REPORTE DE CASO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Rosvely Barrera</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Carolina Medina</a:t>
                      </a:r>
                      <a:endParaRPr lang="es-419" sz="1050" b="1" i="1" dirty="0"/>
                    </a:p>
                  </a:txBody>
                  <a:tcPr anchor="ctr"/>
                </a:tc>
                <a:tc>
                  <a:txBody>
                    <a:bodyPr/>
                    <a:lstStyle/>
                    <a:p>
                      <a:pPr algn="ctr"/>
                      <a:r>
                        <a:rPr lang="es-419" sz="1400" b="1" dirty="0"/>
                        <a:t>OD302022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0" kern="1200" dirty="0" smtClean="0">
                          <a:solidFill>
                            <a:schemeClr val="tx1"/>
                          </a:solidFill>
                          <a:effectLst/>
                          <a:latin typeface="+mn-lt"/>
                          <a:ea typeface="+mn-ea"/>
                          <a:cs typeface="+mn-cs"/>
                        </a:rPr>
                        <a:t>CÁNCER DE PRÓSTATA: LA EXPERIENCIA DEL SERVICIO DE RADIOLOGÍA DEL CENTRO MÉDICO DOCENTE LA TRINIDAD EN EL DIAGNÓSTICO A TRAVÉS DE RESONANCIA MAGNÉTICA MULTIPARAMÉTRICA, ULTRASONIDO PROSTÁTICO Y SU CORRELACIÓN ANATOMO-PATOLÓGICA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 Manuel Fernández 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t>
                      </a:r>
                      <a:r>
                        <a:rPr lang="es-ES" sz="1050" b="1" i="1" kern="1200" dirty="0" smtClean="0">
                          <a:solidFill>
                            <a:schemeClr val="tx1"/>
                          </a:solidFill>
                          <a:effectLst/>
                          <a:latin typeface="+mn-lt"/>
                          <a:ea typeface="+mn-ea"/>
                          <a:cs typeface="+mn-cs"/>
                        </a:rPr>
                        <a:t>. Miguel</a:t>
                      </a:r>
                      <a:r>
                        <a:rPr lang="es-ES" sz="1050" b="1" i="1" kern="1200" baseline="0" dirty="0" smtClean="0">
                          <a:solidFill>
                            <a:schemeClr val="tx1"/>
                          </a:solidFill>
                          <a:effectLst/>
                          <a:latin typeface="+mn-lt"/>
                          <a:ea typeface="+mn-ea"/>
                          <a:cs typeface="+mn-cs"/>
                        </a:rPr>
                        <a:t> Rocha </a:t>
                      </a:r>
                      <a:endParaRPr lang="es-419" sz="1050" b="1" i="1" dirty="0" smtClean="0"/>
                    </a:p>
                  </a:txBody>
                  <a:tcPr anchor="ctr"/>
                </a:tc>
                <a:tc>
                  <a:txBody>
                    <a:bodyPr/>
                    <a:lstStyle/>
                    <a:p>
                      <a:pPr algn="ctr"/>
                      <a:endParaRPr lang="es-419" sz="1400" b="1" dirty="0" smtClean="0"/>
                    </a:p>
                    <a:p>
                      <a:pPr algn="ctr"/>
                      <a:r>
                        <a:rPr lang="es-419" sz="1400" b="1" dirty="0" smtClean="0"/>
                        <a:t>RD322022</a:t>
                      </a:r>
                      <a:endParaRPr lang="es-419" sz="1400" b="1" dirty="0"/>
                    </a:p>
                  </a:txBody>
                  <a:tcPr/>
                </a:tc>
                <a:extLst>
                  <a:ext uri="{0D108BD9-81ED-4DB2-BD59-A6C34878D82A}">
                    <a16:rowId xmlns:a16="http://schemas.microsoft.com/office/drawing/2014/main" val="3697847961"/>
                  </a:ext>
                </a:extLst>
              </a:tr>
            </a:tbl>
          </a:graphicData>
        </a:graphic>
      </p:graphicFrame>
    </p:spTree>
    <p:extLst>
      <p:ext uri="{BB962C8B-B14F-4D97-AF65-F5344CB8AC3E}">
        <p14:creationId xmlns:p14="http://schemas.microsoft.com/office/powerpoint/2010/main" val="221055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JUEVES </a:t>
            </a:r>
            <a:r>
              <a:rPr lang="es-419" sz="2800" b="1" dirty="0" smtClean="0">
                <a:latin typeface="Century Gothic" panose="020B0502020202020204" pitchFamily="34" charset="0"/>
              </a:rPr>
              <a:t>08/12/2022</a:t>
            </a:r>
            <a:endParaRPr lang="es-419" sz="2800" b="1" dirty="0">
              <a:latin typeface="Century Gothic" panose="020B0502020202020204" pitchFamily="34" charset="0"/>
            </a:endParaRPr>
          </a:p>
        </p:txBody>
      </p:sp>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2076280790"/>
              </p:ext>
            </p:extLst>
          </p:nvPr>
        </p:nvGraphicFramePr>
        <p:xfrm>
          <a:off x="236451" y="735583"/>
          <a:ext cx="11365345" cy="5407522"/>
        </p:xfrm>
        <a:graphic>
          <a:graphicData uri="http://schemas.openxmlformats.org/drawingml/2006/table">
            <a:tbl>
              <a:tblPr firstRow="1" bandRow="1">
                <a:tableStyleId>{5940675A-B579-460E-94D1-54222C63F5DA}</a:tableStyleId>
              </a:tblPr>
              <a:tblGrid>
                <a:gridCol w="977207">
                  <a:extLst>
                    <a:ext uri="{9D8B030D-6E8A-4147-A177-3AD203B41FA5}">
                      <a16:colId xmlns:a16="http://schemas.microsoft.com/office/drawing/2014/main" val="157412738"/>
                    </a:ext>
                  </a:extLst>
                </a:gridCol>
                <a:gridCol w="4172989">
                  <a:extLst>
                    <a:ext uri="{9D8B030D-6E8A-4147-A177-3AD203B41FA5}">
                      <a16:colId xmlns:a16="http://schemas.microsoft.com/office/drawing/2014/main" val="2958520141"/>
                    </a:ext>
                  </a:extLst>
                </a:gridCol>
                <a:gridCol w="1088967">
                  <a:extLst>
                    <a:ext uri="{9D8B030D-6E8A-4147-A177-3AD203B41FA5}">
                      <a16:colId xmlns:a16="http://schemas.microsoft.com/office/drawing/2014/main" val="760072481"/>
                    </a:ext>
                  </a:extLst>
                </a:gridCol>
                <a:gridCol w="4148051">
                  <a:extLst>
                    <a:ext uri="{9D8B030D-6E8A-4147-A177-3AD203B41FA5}">
                      <a16:colId xmlns:a16="http://schemas.microsoft.com/office/drawing/2014/main" val="688105393"/>
                    </a:ext>
                  </a:extLst>
                </a:gridCol>
                <a:gridCol w="978131">
                  <a:extLst>
                    <a:ext uri="{9D8B030D-6E8A-4147-A177-3AD203B41FA5}">
                      <a16:colId xmlns:a16="http://schemas.microsoft.com/office/drawing/2014/main" val="1891848233"/>
                    </a:ext>
                  </a:extLst>
                </a:gridCol>
              </a:tblGrid>
              <a:tr h="378322">
                <a:tc>
                  <a:txBody>
                    <a:bodyPr/>
                    <a:lstStyle/>
                    <a:p>
                      <a:pPr algn="ctr"/>
                      <a:endParaRPr lang="es-419" b="1" dirty="0"/>
                    </a:p>
                  </a:txBody>
                  <a:tcPr anchor="ctr">
                    <a:solidFill>
                      <a:schemeClr val="bg1">
                        <a:lumMod val="85000"/>
                      </a:schemeClr>
                    </a:solidFill>
                  </a:tcPr>
                </a:tc>
                <a:tc gridSpan="2">
                  <a:txBody>
                    <a:bodyPr/>
                    <a:lstStyle/>
                    <a:p>
                      <a:pPr algn="ctr"/>
                      <a:r>
                        <a:rPr lang="es-419" b="1" dirty="0"/>
                        <a:t>AUDITORIO CARLOS KLEMPRER</a:t>
                      </a:r>
                    </a:p>
                  </a:txBody>
                  <a:tcPr anchor="ctr">
                    <a:solidFill>
                      <a:schemeClr val="bg1">
                        <a:lumMod val="85000"/>
                      </a:schemeClr>
                    </a:solidFill>
                  </a:tcPr>
                </a:tc>
                <a:tc hMerge="1">
                  <a:txBody>
                    <a:bodyPr/>
                    <a:lstStyle/>
                    <a:p>
                      <a:endParaRPr lang="es-419"/>
                    </a:p>
                  </a:txBody>
                  <a:tcPr/>
                </a:tc>
                <a:tc gridSpan="2">
                  <a:txBody>
                    <a:bodyPr/>
                    <a:lstStyle/>
                    <a:p>
                      <a:pPr algn="ctr"/>
                      <a:r>
                        <a:rPr lang="es-419" b="1" dirty="0"/>
                        <a:t>FOYER</a:t>
                      </a:r>
                    </a:p>
                  </a:txBody>
                  <a:tcPr anchor="ctr">
                    <a:solidFill>
                      <a:schemeClr val="bg1">
                        <a:lumMod val="85000"/>
                      </a:schemeClr>
                    </a:solidFill>
                  </a:tcPr>
                </a:tc>
                <a:tc hMerge="1">
                  <a:txBody>
                    <a:bodyPr/>
                    <a:lstStyle/>
                    <a:p>
                      <a:endParaRPr lang="es-419"/>
                    </a:p>
                  </a:txBody>
                  <a:tcPr/>
                </a:tc>
                <a:extLst>
                  <a:ext uri="{0D108BD9-81ED-4DB2-BD59-A6C34878D82A}">
                    <a16:rowId xmlns:a16="http://schemas.microsoft.com/office/drawing/2014/main" val="2604670371"/>
                  </a:ext>
                </a:extLst>
              </a:tr>
              <a:tr h="24571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600" b="1" dirty="0"/>
                        <a:t>HORA</a:t>
                      </a:r>
                    </a:p>
                  </a:txBody>
                  <a:tcPr anchor="ctr"/>
                </a:tc>
                <a:tc gridSpan="2">
                  <a:txBody>
                    <a:bodyPr/>
                    <a:lstStyle/>
                    <a:p>
                      <a:pPr algn="ctr"/>
                      <a:r>
                        <a:rPr lang="es-419" sz="1600" b="1" dirty="0"/>
                        <a:t>Trabajos Independientes </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600" b="1" dirty="0"/>
                        <a:t>Área de Radioterapia oncológica</a:t>
                      </a: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hMerge="1">
                  <a:txBody>
                    <a:bodyPr/>
                    <a:lstStyle/>
                    <a:p>
                      <a:endParaRPr lang="es-419"/>
                    </a:p>
                  </a:txBody>
                  <a:tcPr/>
                </a:tc>
                <a:extLst>
                  <a:ext uri="{0D108BD9-81ED-4DB2-BD59-A6C34878D82A}">
                    <a16:rowId xmlns:a16="http://schemas.microsoft.com/office/drawing/2014/main" val="3270425918"/>
                  </a:ext>
                </a:extLst>
              </a:tr>
              <a:tr h="245718">
                <a:tc vMerge="1">
                  <a:txBody>
                    <a:bodyPr/>
                    <a:lstStyle/>
                    <a:p>
                      <a:pPr algn="ctr"/>
                      <a:endParaRPr lang="es-419" sz="1400" b="1" dirty="0"/>
                    </a:p>
                  </a:txBody>
                  <a:tcPr/>
                </a:tc>
                <a:tc>
                  <a:txBody>
                    <a:bodyPr/>
                    <a:lstStyle/>
                    <a:p>
                      <a:pPr algn="ctr"/>
                      <a:r>
                        <a:rPr lang="es-419" sz="1400" b="1" dirty="0"/>
                        <a:t>TITULO</a:t>
                      </a:r>
                    </a:p>
                  </a:txBody>
                  <a:tcPr/>
                </a:tc>
                <a:tc>
                  <a:txBody>
                    <a:bodyPr/>
                    <a:lstStyle/>
                    <a:p>
                      <a:pPr algn="ctr"/>
                      <a:r>
                        <a:rPr lang="es-419" sz="1400" b="1" dirty="0" smtClean="0"/>
                        <a:t>CÓDIGO</a:t>
                      </a:r>
                      <a:endParaRPr lang="es-419" sz="1400" b="1" dirty="0"/>
                    </a:p>
                  </a:txBody>
                  <a:tcPr>
                    <a:lnR w="12700" cap="flat" cmpd="sng" algn="ctr">
                      <a:solidFill>
                        <a:schemeClr val="tx1"/>
                      </a:solidFill>
                      <a:prstDash val="solid"/>
                      <a:round/>
                      <a:headEnd type="none" w="med" len="med"/>
                      <a:tailEnd type="none" w="med" len="med"/>
                    </a:lnR>
                  </a:tcPr>
                </a:tc>
                <a:tc>
                  <a:txBody>
                    <a:bodyPr/>
                    <a:lstStyle/>
                    <a:p>
                      <a:pPr algn="ctr"/>
                      <a:r>
                        <a:rPr lang="es-419" sz="1400" b="1" dirty="0"/>
                        <a:t>TITULO</a:t>
                      </a:r>
                    </a:p>
                  </a:txBody>
                  <a:tcPr>
                    <a:lnL w="12700" cap="flat" cmpd="sng" algn="ctr">
                      <a:solidFill>
                        <a:schemeClr val="tx1"/>
                      </a:solidFill>
                      <a:prstDash val="solid"/>
                      <a:round/>
                      <a:headEnd type="none" w="med" len="med"/>
                      <a:tailEnd type="none" w="med" len="med"/>
                    </a:lnL>
                  </a:tcPr>
                </a:tc>
                <a:tc>
                  <a:txBody>
                    <a:bodyPr/>
                    <a:lstStyle/>
                    <a:p>
                      <a:pPr algn="ctr"/>
                      <a:r>
                        <a:rPr lang="es-419" sz="1400" b="1" dirty="0" smtClean="0"/>
                        <a:t>CÓDIGO</a:t>
                      </a:r>
                      <a:endParaRPr lang="es-419" sz="1400" b="1" dirty="0"/>
                    </a:p>
                  </a:txBody>
                  <a:tcPr/>
                </a:tc>
                <a:extLst>
                  <a:ext uri="{0D108BD9-81ED-4DB2-BD59-A6C34878D82A}">
                    <a16:rowId xmlns:a16="http://schemas.microsoft.com/office/drawing/2014/main" val="145012166"/>
                  </a:ext>
                </a:extLst>
              </a:tr>
              <a:tr h="245718">
                <a:tc>
                  <a:txBody>
                    <a:bodyPr/>
                    <a:lstStyle/>
                    <a:p>
                      <a:pPr algn="ctr"/>
                      <a:r>
                        <a:rPr lang="es-419" sz="1400" b="1"/>
                        <a:t>1:30 P.M.</a:t>
                      </a:r>
                      <a:endParaRPr lang="es-419" sz="1400" b="1" dirty="0"/>
                    </a:p>
                  </a:txBody>
                  <a:tcPr anchor="ctr"/>
                </a:tc>
                <a:tc>
                  <a:txBody>
                    <a:bodyPr/>
                    <a:lstStyle/>
                    <a:p>
                      <a:pPr algn="just"/>
                      <a:r>
                        <a:rPr lang="es-ES" sz="1050" dirty="0"/>
                        <a:t>ESTUDIO OBSERVACIONAL DE LOS RESULTADOS EN UNA COHORTE DEPACIENTES SOMETIDOS A UNA INTERVENCIÓN QUIRÚRGICA EN PAÍSES LATINOAMERICANOS.</a:t>
                      </a:r>
                      <a:endParaRPr lang="es-419" sz="1050" dirty="0"/>
                    </a:p>
                  </a:txBody>
                  <a:tcPr/>
                </a:tc>
                <a:tc>
                  <a:txBody>
                    <a:bodyPr/>
                    <a:lstStyle/>
                    <a:p>
                      <a:pPr algn="ctr"/>
                      <a:endParaRPr lang="es-419" sz="1200" b="1" dirty="0"/>
                    </a:p>
                  </a:txBody>
                  <a:tcPr anchor="ctr"/>
                </a:tc>
                <a:tc>
                  <a:txBody>
                    <a:bodyPr/>
                    <a:lstStyle/>
                    <a:p>
                      <a:pPr algn="just"/>
                      <a:r>
                        <a:rPr lang="es-ES" sz="1050" dirty="0"/>
                        <a:t>TRATAMIENTO RADIANTE CON TÉCNICA DE ARCOS VOLUMÉTRICOS MODULADOS EN METÁSTASIS CEREBRALES MÚLTIPLES, REVISIÓN DE LA LITERATURA Y CASOS </a:t>
                      </a:r>
                      <a:r>
                        <a:rPr lang="es-ES" sz="1050" dirty="0" smtClean="0"/>
                        <a:t>CLÍNICOS</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María Sarmiento 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t>
                      </a:r>
                      <a:r>
                        <a:rPr lang="es-CO" sz="1050" b="1" i="1" kern="1200" baseline="0" dirty="0" smtClean="0">
                          <a:solidFill>
                            <a:schemeClr val="tx1"/>
                          </a:solidFill>
                          <a:effectLst/>
                          <a:latin typeface="+mn-lt"/>
                          <a:ea typeface="+mn-ea"/>
                          <a:cs typeface="+mn-cs"/>
                        </a:rPr>
                        <a:t> Nelson Urdaneta / Dr. Jesús Davila</a:t>
                      </a:r>
                      <a:endParaRPr lang="es-419" sz="1050" b="1" i="1" dirty="0" smtClean="0"/>
                    </a:p>
                  </a:txBody>
                  <a:tcPr/>
                </a:tc>
                <a:tc>
                  <a:txBody>
                    <a:bodyPr/>
                    <a:lstStyle/>
                    <a:p>
                      <a:pPr algn="ctr"/>
                      <a:r>
                        <a:rPr lang="es-419" sz="1200" b="1" dirty="0"/>
                        <a:t>RO992022</a:t>
                      </a:r>
                    </a:p>
                  </a:txBody>
                  <a:tcPr anchor="ctr"/>
                </a:tc>
                <a:extLst>
                  <a:ext uri="{0D108BD9-81ED-4DB2-BD59-A6C34878D82A}">
                    <a16:rowId xmlns:a16="http://schemas.microsoft.com/office/drawing/2014/main" val="1496020523"/>
                  </a:ext>
                </a:extLst>
              </a:tr>
              <a:tr h="393347">
                <a:tc>
                  <a:txBody>
                    <a:bodyPr/>
                    <a:lstStyle/>
                    <a:p>
                      <a:pPr algn="ctr"/>
                      <a:r>
                        <a:rPr lang="es-419" sz="1400" b="1"/>
                        <a:t>1:45 P.M.</a:t>
                      </a:r>
                      <a:endParaRPr lang="es-419" sz="1400" b="1" dirty="0"/>
                    </a:p>
                  </a:txBody>
                  <a:tcPr anchor="ctr"/>
                </a:tc>
                <a:tc>
                  <a:txBody>
                    <a:bodyPr/>
                    <a:lstStyle/>
                    <a:p>
                      <a:pPr algn="just"/>
                      <a:r>
                        <a:rPr lang="es-419" sz="1050" dirty="0"/>
                        <a:t>GEL DE SUCRALFATO  VS  </a:t>
                      </a:r>
                      <a:r>
                        <a:rPr lang="es-419" sz="1050" dirty="0" smtClean="0"/>
                        <a:t>OVULOS DE </a:t>
                      </a:r>
                      <a:r>
                        <a:rPr lang="es-419" sz="1050" dirty="0"/>
                        <a:t>ALOE VERA COMO TRATAMIENTO TOPICO EN VAGINITIS </a:t>
                      </a:r>
                      <a:r>
                        <a:rPr lang="es-419" sz="1050" dirty="0" smtClean="0"/>
                        <a:t>POSTRADIOTERAPIA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Andreina Bracamonte</a:t>
                      </a:r>
                      <a:endParaRPr lang="es-419" sz="1050" b="1" i="1" dirty="0" smtClean="0"/>
                    </a:p>
                  </a:txBody>
                  <a:tcPr/>
                </a:tc>
                <a:tc>
                  <a:txBody>
                    <a:bodyPr/>
                    <a:lstStyle/>
                    <a:p>
                      <a:pPr algn="ctr"/>
                      <a:r>
                        <a:rPr lang="es-419" sz="1200" b="1" dirty="0"/>
                        <a:t>GINO562022</a:t>
                      </a:r>
                    </a:p>
                  </a:txBody>
                  <a:tcPr anchor="ctr"/>
                </a:tc>
                <a:tc>
                  <a:txBody>
                    <a:bodyPr/>
                    <a:lstStyle/>
                    <a:p>
                      <a:pPr algn="just"/>
                      <a:r>
                        <a:rPr lang="es-ES" sz="1050" dirty="0"/>
                        <a:t>RADIOTERAPIA EXTERNA ULTRAFRACCIONADA EN CÁNCER DE MAMA ESTADIO PRECOZ. REVISIÓN DE LITERATURA Y CASOS </a:t>
                      </a:r>
                      <a:r>
                        <a:rPr lang="es-ES" sz="1050" dirty="0" smtClean="0"/>
                        <a:t>CLÍNICOS</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Carmen</a:t>
                      </a:r>
                      <a:r>
                        <a:rPr lang="es-CO" sz="1050" b="1" i="1" kern="1200" baseline="0" dirty="0" smtClean="0">
                          <a:solidFill>
                            <a:schemeClr val="tx1"/>
                          </a:solidFill>
                          <a:effectLst/>
                          <a:latin typeface="+mn-lt"/>
                          <a:ea typeface="+mn-ea"/>
                          <a:cs typeface="+mn-cs"/>
                        </a:rPr>
                        <a:t> Sánchez </a:t>
                      </a:r>
                      <a:r>
                        <a:rPr lang="es-CO" sz="1050" b="1" i="1" kern="1200" dirty="0" smtClean="0">
                          <a:solidFill>
                            <a:schemeClr val="tx1"/>
                          </a:solidFill>
                          <a:effectLst/>
                          <a:latin typeface="+mn-lt"/>
                          <a:ea typeface="+mn-ea"/>
                          <a:cs typeface="+mn-cs"/>
                        </a:rPr>
                        <a:t>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a:t>
                      </a:r>
                      <a:r>
                        <a:rPr lang="es-CO" sz="1050" b="1" i="1" kern="1200" baseline="0" dirty="0" smtClean="0">
                          <a:solidFill>
                            <a:schemeClr val="tx1"/>
                          </a:solidFill>
                          <a:effectLst/>
                          <a:latin typeface="+mn-lt"/>
                          <a:ea typeface="+mn-ea"/>
                          <a:cs typeface="+mn-cs"/>
                        </a:rPr>
                        <a:t> Sara Ott</a:t>
                      </a:r>
                      <a:endParaRPr lang="es-419" sz="1050" b="1" i="1" dirty="0" smtClean="0"/>
                    </a:p>
                  </a:txBody>
                  <a:tcPr/>
                </a:tc>
                <a:tc>
                  <a:txBody>
                    <a:bodyPr/>
                    <a:lstStyle/>
                    <a:p>
                      <a:pPr algn="ctr"/>
                      <a:r>
                        <a:rPr lang="es-419" sz="1200" b="1" dirty="0"/>
                        <a:t>RDO972022</a:t>
                      </a:r>
                    </a:p>
                  </a:txBody>
                  <a:tcPr anchor="ctr"/>
                </a:tc>
                <a:extLst>
                  <a:ext uri="{0D108BD9-81ED-4DB2-BD59-A6C34878D82A}">
                    <a16:rowId xmlns:a16="http://schemas.microsoft.com/office/drawing/2014/main" val="343188132"/>
                  </a:ext>
                </a:extLst>
              </a:tr>
              <a:tr h="353394">
                <a:tc>
                  <a:txBody>
                    <a:bodyPr/>
                    <a:lstStyle/>
                    <a:p>
                      <a:pPr algn="ctr"/>
                      <a:r>
                        <a:rPr lang="es-419" sz="1400" b="1"/>
                        <a:t>2:00 P.M.</a:t>
                      </a:r>
                      <a:endParaRPr lang="es-419" sz="14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a:t>VISUALIZACIÓN DIRECTA DE CERVIX CON ÁCIDO ACÉTICO AL 3% COMOTAMIZAJE DE LESIONES PRECURSORAS DE CÁNCER </a:t>
                      </a:r>
                      <a:r>
                        <a:rPr lang="es-ES" sz="1050" dirty="0" smtClean="0"/>
                        <a:t>CERVICAL</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Andreina Bracamonte</a:t>
                      </a:r>
                      <a:endParaRPr lang="es-419" sz="1050" b="1" i="1" dirty="0" smtClean="0"/>
                    </a:p>
                  </a:txBody>
                  <a:tcPr/>
                </a:tc>
                <a:tc>
                  <a:txBody>
                    <a:bodyPr/>
                    <a:lstStyle/>
                    <a:p>
                      <a:pPr algn="ctr"/>
                      <a:r>
                        <a:rPr lang="es-419" sz="1200" b="1" dirty="0" smtClean="0"/>
                        <a:t>GIN722022</a:t>
                      </a:r>
                      <a:endParaRPr lang="es-419" sz="1200" b="1" dirty="0"/>
                    </a:p>
                  </a:txBody>
                  <a:tcPr anchor="ctr"/>
                </a:tc>
                <a:tc>
                  <a:txBody>
                    <a:bodyPr/>
                    <a:lstStyle/>
                    <a:p>
                      <a:pPr algn="just"/>
                      <a:r>
                        <a:rPr lang="es-ES" sz="1050" dirty="0"/>
                        <a:t>RADIOTERAPIA EXTERNA CON PLANIFICACIÓN CONFORMADA TRIDIMENSIONAL EN TUMORES </a:t>
                      </a:r>
                      <a:r>
                        <a:rPr lang="es-ES" sz="1050" dirty="0" smtClean="0"/>
                        <a:t>FILODES DE </a:t>
                      </a:r>
                      <a:r>
                        <a:rPr lang="es-ES" sz="1050" dirty="0"/>
                        <a:t>MAMA: ANÁLISIS RETROSPECTIVO.EXPERIENCIA DE </a:t>
                      </a:r>
                      <a:r>
                        <a:rPr lang="es-ES" sz="1050" dirty="0" smtClean="0"/>
                        <a:t>15 AÑOS</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Zuleibis</a:t>
                      </a:r>
                      <a:r>
                        <a:rPr lang="es-CO" sz="1050" b="1" i="1" kern="1200" baseline="0" dirty="0" smtClean="0">
                          <a:solidFill>
                            <a:schemeClr val="tx1"/>
                          </a:solidFill>
                          <a:effectLst/>
                          <a:latin typeface="+mn-lt"/>
                          <a:ea typeface="+mn-ea"/>
                          <a:cs typeface="+mn-cs"/>
                        </a:rPr>
                        <a:t> Melean </a:t>
                      </a:r>
                      <a:r>
                        <a:rPr lang="es-CO" sz="1050" b="1" i="1" kern="1200" dirty="0" smtClean="0">
                          <a:solidFill>
                            <a:schemeClr val="tx1"/>
                          </a:solidFill>
                          <a:effectLst/>
                          <a:latin typeface="+mn-lt"/>
                          <a:ea typeface="+mn-ea"/>
                          <a:cs typeface="+mn-cs"/>
                        </a:rPr>
                        <a:t>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a:t>
                      </a:r>
                      <a:r>
                        <a:rPr lang="es-CO" sz="1050" b="1" i="1" kern="1200" baseline="0" dirty="0" smtClean="0">
                          <a:solidFill>
                            <a:schemeClr val="tx1"/>
                          </a:solidFill>
                          <a:effectLst/>
                          <a:latin typeface="+mn-lt"/>
                          <a:ea typeface="+mn-ea"/>
                          <a:cs typeface="+mn-cs"/>
                        </a:rPr>
                        <a:t> Sara Ott / Dr. Andrés Vera</a:t>
                      </a:r>
                      <a:endParaRPr lang="es-419" sz="1050" b="1" i="1" dirty="0" smtClean="0"/>
                    </a:p>
                  </a:txBody>
                  <a:tcPr/>
                </a:tc>
                <a:tc>
                  <a:txBody>
                    <a:bodyPr/>
                    <a:lstStyle/>
                    <a:p>
                      <a:pPr algn="ctr"/>
                      <a:r>
                        <a:rPr lang="es-419" sz="1200" b="1" dirty="0"/>
                        <a:t>RDO982022</a:t>
                      </a:r>
                    </a:p>
                  </a:txBody>
                  <a:tcPr anchor="ctr"/>
                </a:tc>
                <a:extLst>
                  <a:ext uri="{0D108BD9-81ED-4DB2-BD59-A6C34878D82A}">
                    <a16:rowId xmlns:a16="http://schemas.microsoft.com/office/drawing/2014/main" val="3260979624"/>
                  </a:ext>
                </a:extLst>
              </a:tr>
              <a:tr h="245718">
                <a:tc>
                  <a:txBody>
                    <a:bodyPr/>
                    <a:lstStyle/>
                    <a:p>
                      <a:pPr algn="ctr"/>
                      <a:r>
                        <a:rPr lang="es-419" sz="1400" b="1"/>
                        <a:t>2:15 P.M</a:t>
                      </a:r>
                      <a:endParaRPr lang="es-419" sz="14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a:t>RECONSTRUCCIÓN FUNCIONAL EN CIRUGÍA DE TUMORES DE CABEZA Y CUELLO: ESTUDIO MULTICÉNTRICO </a:t>
                      </a:r>
                      <a:r>
                        <a:rPr lang="es-ES" sz="1050" dirty="0" smtClean="0"/>
                        <a:t>VENEZOLANO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Aida Sánchez / Dr. Alirio</a:t>
                      </a:r>
                      <a:r>
                        <a:rPr lang="es-CO" sz="1050" b="1" i="1" kern="1200" baseline="0" dirty="0" smtClean="0">
                          <a:solidFill>
                            <a:schemeClr val="tx1"/>
                          </a:solidFill>
                          <a:effectLst/>
                          <a:latin typeface="+mn-lt"/>
                          <a:ea typeface="+mn-ea"/>
                          <a:cs typeface="+mn-cs"/>
                        </a:rPr>
                        <a:t> Mijares </a:t>
                      </a:r>
                      <a:endParaRPr lang="es-419" sz="1050" b="1" i="1" dirty="0" smtClean="0"/>
                    </a:p>
                  </a:txBody>
                  <a:tcPr/>
                </a:tc>
                <a:tc>
                  <a:txBody>
                    <a:bodyPr/>
                    <a:lstStyle/>
                    <a:p>
                      <a:pPr algn="ctr"/>
                      <a:r>
                        <a:rPr lang="es-419" sz="1200" b="1" dirty="0"/>
                        <a:t>CCC732022</a:t>
                      </a:r>
                    </a:p>
                  </a:txBody>
                  <a:tcPr anchor="ctr"/>
                </a:tc>
                <a:tc>
                  <a:txBody>
                    <a:bodyPr/>
                    <a:lstStyle/>
                    <a:p>
                      <a:pPr algn="just"/>
                      <a:r>
                        <a:rPr lang="es-CO" sz="1050" b="0" kern="1200" dirty="0" smtClean="0">
                          <a:solidFill>
                            <a:schemeClr val="tx1"/>
                          </a:solidFill>
                          <a:effectLst/>
                          <a:latin typeface="+mn-lt"/>
                          <a:ea typeface="+mn-ea"/>
                          <a:cs typeface="+mn-cs"/>
                        </a:rPr>
                        <a:t>CAMBIOS HISTOLÓGICOS E INMUNOHISTOQUÌMICOS EN PACIENTES CON APENDICETOMÍA Y COLECISTECTOMÍA EN TIEMPOS DE PANDEMIA POR SARS-COV2</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t>
                      </a:r>
                      <a:r>
                        <a:rPr lang="es-CO" sz="1050" b="1" i="1" kern="1200" baseline="0" dirty="0" smtClean="0">
                          <a:solidFill>
                            <a:schemeClr val="tx1"/>
                          </a:solidFill>
                          <a:effectLst/>
                          <a:latin typeface="+mn-lt"/>
                          <a:ea typeface="+mn-ea"/>
                          <a:cs typeface="+mn-cs"/>
                        </a:rPr>
                        <a:t> José </a:t>
                      </a:r>
                      <a:r>
                        <a:rPr lang="es-CO" sz="1050" b="1" i="1" kern="1200" baseline="0" dirty="0" err="1" smtClean="0">
                          <a:solidFill>
                            <a:schemeClr val="tx1"/>
                          </a:solidFill>
                          <a:effectLst/>
                          <a:latin typeface="+mn-lt"/>
                          <a:ea typeface="+mn-ea"/>
                          <a:cs typeface="+mn-cs"/>
                        </a:rPr>
                        <a:t>Franceshi</a:t>
                      </a:r>
                      <a:r>
                        <a:rPr lang="es-CO" sz="1050" b="1" i="1" kern="1200" baseline="0" dirty="0" smtClean="0">
                          <a:solidFill>
                            <a:schemeClr val="tx1"/>
                          </a:solidFill>
                          <a:effectLst/>
                          <a:latin typeface="+mn-lt"/>
                          <a:ea typeface="+mn-ea"/>
                          <a:cs typeface="+mn-cs"/>
                        </a:rPr>
                        <a:t> / Dr. Carlos Fernández </a:t>
                      </a:r>
                      <a:r>
                        <a:rPr lang="es-CO" sz="1050" b="1" i="1" kern="1200" dirty="0" smtClean="0">
                          <a:solidFill>
                            <a:schemeClr val="tx1"/>
                          </a:solidFill>
                          <a:effectLst/>
                          <a:latin typeface="+mn-lt"/>
                          <a:ea typeface="+mn-ea"/>
                          <a:cs typeface="+mn-cs"/>
                        </a:rPr>
                        <a:t>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a:t>
                      </a:r>
                      <a:r>
                        <a:rPr lang="es-CO" sz="1050" b="1" i="1" kern="1200" baseline="0" dirty="0" smtClean="0">
                          <a:solidFill>
                            <a:schemeClr val="tx1"/>
                          </a:solidFill>
                          <a:effectLst/>
                          <a:latin typeface="+mn-lt"/>
                          <a:ea typeface="+mn-ea"/>
                          <a:cs typeface="+mn-cs"/>
                        </a:rPr>
                        <a:t> Victoria García de Barriola</a:t>
                      </a:r>
                      <a:endParaRPr lang="es-419" sz="1050" b="1" i="1" dirty="0" smtClean="0"/>
                    </a:p>
                  </a:txBody>
                  <a:tcPr anchor="ctr"/>
                </a:tc>
                <a:tc>
                  <a:txBody>
                    <a:bodyPr/>
                    <a:lstStyle/>
                    <a:p>
                      <a:pPr algn="ctr"/>
                      <a:r>
                        <a:rPr lang="es-419" sz="1200" b="1" dirty="0" smtClean="0"/>
                        <a:t>RAM272022</a:t>
                      </a:r>
                      <a:endParaRPr lang="es-419" sz="1200" b="1" dirty="0"/>
                    </a:p>
                  </a:txBody>
                  <a:tcPr anchor="ctr"/>
                </a:tc>
                <a:extLst>
                  <a:ext uri="{0D108BD9-81ED-4DB2-BD59-A6C34878D82A}">
                    <a16:rowId xmlns:a16="http://schemas.microsoft.com/office/drawing/2014/main" val="1830700481"/>
                  </a:ext>
                </a:extLst>
              </a:tr>
              <a:tr h="245718">
                <a:tc>
                  <a:txBody>
                    <a:bodyPr/>
                    <a:lstStyle/>
                    <a:p>
                      <a:pPr algn="ctr"/>
                      <a:r>
                        <a:rPr lang="es-419" sz="1400" b="1" dirty="0"/>
                        <a:t>2:30 P.M.</a:t>
                      </a:r>
                    </a:p>
                  </a:txBody>
                  <a:tcPr anchor="ctr"/>
                </a:tc>
                <a:tc>
                  <a:txBody>
                    <a:bodyPr/>
                    <a:lstStyle/>
                    <a:p>
                      <a:pPr algn="just"/>
                      <a:r>
                        <a:rPr lang="es-CO" sz="1050" b="0" kern="1200" dirty="0" smtClean="0">
                          <a:solidFill>
                            <a:schemeClr val="tx1"/>
                          </a:solidFill>
                          <a:effectLst/>
                          <a:latin typeface="+mn-lt"/>
                          <a:ea typeface="+mn-ea"/>
                          <a:cs typeface="+mn-cs"/>
                        </a:rPr>
                        <a:t>EVALUACIÓN DEL MODELO HOMEOSTÁTICO (HOMA) EN EL CENTRO MÉDICO DOCENTE LA TRINIDAD</a:t>
                      </a:r>
                      <a:endParaRPr lang="es-419" sz="1050" b="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Natacha Vilera 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a:t>
                      </a:r>
                      <a:r>
                        <a:rPr lang="es-CO" sz="1050" b="1" i="1" kern="1200" baseline="0" dirty="0" smtClean="0">
                          <a:solidFill>
                            <a:schemeClr val="tx1"/>
                          </a:solidFill>
                          <a:effectLst/>
                          <a:latin typeface="+mn-lt"/>
                          <a:ea typeface="+mn-ea"/>
                          <a:cs typeface="+mn-cs"/>
                        </a:rPr>
                        <a:t> Gestne Aure </a:t>
                      </a:r>
                      <a:endParaRPr lang="es-419" sz="1050" b="1" i="1" dirty="0" smtClean="0"/>
                    </a:p>
                  </a:txBody>
                  <a:tcPr/>
                </a:tc>
                <a:tc>
                  <a:txBody>
                    <a:bodyPr/>
                    <a:lstStyle/>
                    <a:p>
                      <a:pPr algn="ctr"/>
                      <a:r>
                        <a:rPr lang="es-419" sz="1200" b="1" dirty="0"/>
                        <a:t>ENDO622022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1050" dirty="0" smtClean="0"/>
                        <a:t>CARCINOMA</a:t>
                      </a:r>
                      <a:r>
                        <a:rPr lang="es-419" sz="1050" baseline="0" dirty="0" smtClean="0"/>
                        <a:t> DE MAMAS EN HOMBRES: A PROPOSITO DE UN CASO </a:t>
                      </a:r>
                      <a:r>
                        <a:rPr lang="es-CO" sz="1050" b="1" i="1" kern="1200" dirty="0" smtClean="0">
                          <a:solidFill>
                            <a:schemeClr val="tx1"/>
                          </a:solidFill>
                          <a:effectLst/>
                          <a:latin typeface="+mn-lt"/>
                          <a:ea typeface="+mn-ea"/>
                          <a:cs typeface="+mn-cs"/>
                        </a:rPr>
                        <a:t>Autor: Dra.</a:t>
                      </a:r>
                      <a:r>
                        <a:rPr lang="es-CO" sz="1050" b="1" i="1" kern="1200" baseline="0" dirty="0" smtClean="0">
                          <a:solidFill>
                            <a:schemeClr val="tx1"/>
                          </a:solidFill>
                          <a:effectLst/>
                          <a:latin typeface="+mn-lt"/>
                          <a:ea typeface="+mn-ea"/>
                          <a:cs typeface="+mn-cs"/>
                        </a:rPr>
                        <a:t> Anaisa Fortuna </a:t>
                      </a:r>
                      <a:r>
                        <a:rPr lang="es-CO" sz="1050" b="1" i="1" kern="1200" dirty="0" smtClean="0">
                          <a:solidFill>
                            <a:schemeClr val="tx1"/>
                          </a:solidFill>
                          <a:effectLst/>
                          <a:latin typeface="+mn-lt"/>
                          <a:ea typeface="+mn-ea"/>
                          <a:cs typeface="+mn-cs"/>
                        </a:rPr>
                        <a:t>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a:t>
                      </a:r>
                      <a:r>
                        <a:rPr lang="es-CO" sz="1050" b="1" i="1" kern="1200" baseline="0" dirty="0" smtClean="0">
                          <a:solidFill>
                            <a:schemeClr val="tx1"/>
                          </a:solidFill>
                          <a:effectLst/>
                          <a:latin typeface="+mn-lt"/>
                          <a:ea typeface="+mn-ea"/>
                          <a:cs typeface="+mn-cs"/>
                        </a:rPr>
                        <a:t> Victoria García de Barriola</a:t>
                      </a:r>
                      <a:r>
                        <a:rPr lang="es-419" sz="1050" baseline="0" dirty="0" smtClean="0"/>
                        <a:t> </a:t>
                      </a:r>
                      <a:endParaRPr lang="es-419" sz="105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200" b="1" dirty="0" smtClean="0"/>
                        <a:t>RAM852022</a:t>
                      </a:r>
                      <a:endParaRPr lang="es-419" sz="1200" b="1" dirty="0"/>
                    </a:p>
                  </a:txBody>
                  <a:tcPr anchor="ctr"/>
                </a:tc>
                <a:extLst>
                  <a:ext uri="{0D108BD9-81ED-4DB2-BD59-A6C34878D82A}">
                    <a16:rowId xmlns:a16="http://schemas.microsoft.com/office/drawing/2014/main" val="2928797571"/>
                  </a:ext>
                </a:extLst>
              </a:tr>
              <a:tr h="245718">
                <a:tc>
                  <a:txBody>
                    <a:bodyPr/>
                    <a:lstStyle/>
                    <a:p>
                      <a:pPr algn="ctr"/>
                      <a:r>
                        <a:rPr lang="es-419" sz="1400" b="1" dirty="0"/>
                        <a:t>2:45 P.M.</a:t>
                      </a:r>
                    </a:p>
                  </a:txBody>
                  <a:tcPr anchor="ctr"/>
                </a:tc>
                <a:tc>
                  <a:txBody>
                    <a:bodyPr/>
                    <a:lstStyle/>
                    <a:p>
                      <a:pPr algn="just"/>
                      <a:r>
                        <a:rPr lang="es-ES" sz="1050" b="0" dirty="0" smtClean="0"/>
                        <a:t>PAPILOMA ESCAMOSO ESOFÁGICO COMO HALLAZGO ENDOSCÓPICO ENEL SERVICIO DE GASTROENTEROLOGÍA DEL CMDLT, 2021</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María Gómez 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t>
                      </a:r>
                      <a:r>
                        <a:rPr lang="es-CO" sz="1050" b="1" i="1" kern="1200" baseline="0" dirty="0" smtClean="0">
                          <a:solidFill>
                            <a:schemeClr val="tx1"/>
                          </a:solidFill>
                          <a:effectLst/>
                          <a:latin typeface="+mn-lt"/>
                          <a:ea typeface="+mn-ea"/>
                          <a:cs typeface="+mn-cs"/>
                        </a:rPr>
                        <a:t> José Soto</a:t>
                      </a:r>
                      <a:endParaRPr lang="es-419" sz="105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200" b="1" dirty="0" smtClean="0"/>
                        <a:t>RAM762022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smtClean="0"/>
                        <a:t>CREACIÓN DE VIDEO TECA COMO HERRAMIENTA DE APRENDIZAJE EN LA CIRUGÍA UROLÓGICA LAPAROSCÓPICA ASITIDA POR ROBOT</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Leidy Navas:</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t>
                      </a:r>
                      <a:r>
                        <a:rPr lang="es-CO" sz="1050" b="1" i="1" kern="1200" baseline="0" dirty="0" smtClean="0">
                          <a:solidFill>
                            <a:schemeClr val="tx1"/>
                          </a:solidFill>
                          <a:effectLst/>
                          <a:latin typeface="+mn-lt"/>
                          <a:ea typeface="+mn-ea"/>
                          <a:cs typeface="+mn-cs"/>
                        </a:rPr>
                        <a:t> </a:t>
                      </a:r>
                      <a:r>
                        <a:rPr lang="es-CO" sz="1050" b="1" i="1" kern="1200" baseline="0" dirty="0" err="1" smtClean="0">
                          <a:solidFill>
                            <a:schemeClr val="tx1"/>
                          </a:solidFill>
                          <a:effectLst/>
                          <a:latin typeface="+mn-lt"/>
                          <a:ea typeface="+mn-ea"/>
                          <a:cs typeface="+mn-cs"/>
                        </a:rPr>
                        <a:t>Gastone</a:t>
                      </a:r>
                      <a:r>
                        <a:rPr lang="es-CO" sz="1050" b="1" i="1" kern="1200" baseline="0" dirty="0" smtClean="0">
                          <a:solidFill>
                            <a:schemeClr val="tx1"/>
                          </a:solidFill>
                          <a:effectLst/>
                          <a:latin typeface="+mn-lt"/>
                          <a:ea typeface="+mn-ea"/>
                          <a:cs typeface="+mn-cs"/>
                        </a:rPr>
                        <a:t> Valongo</a:t>
                      </a:r>
                      <a:endParaRPr lang="es-419" sz="1050" b="1" i="1" dirty="0" smtClean="0"/>
                    </a:p>
                    <a:p>
                      <a:endParaRPr lang="es-419" sz="105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419" sz="12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s-419" sz="1200" b="1" dirty="0" smtClean="0"/>
                        <a:t>URO672022</a:t>
                      </a:r>
                    </a:p>
                    <a:p>
                      <a:pPr algn="ctr"/>
                      <a:endParaRPr lang="es-419" sz="1400" b="1" dirty="0"/>
                    </a:p>
                  </a:txBody>
                  <a:tcPr/>
                </a:tc>
                <a:extLst>
                  <a:ext uri="{0D108BD9-81ED-4DB2-BD59-A6C34878D82A}">
                    <a16:rowId xmlns:a16="http://schemas.microsoft.com/office/drawing/2014/main" val="237431499"/>
                  </a:ext>
                </a:extLst>
              </a:tr>
            </a:tbl>
          </a:graphicData>
        </a:graphic>
      </p:graphicFrame>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9099" y="6034176"/>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9429" y="5950905"/>
            <a:ext cx="6652032" cy="929463"/>
          </a:xfrm>
          <a:prstGeom prst="rect">
            <a:avLst/>
          </a:prstGeom>
        </p:spPr>
      </p:pic>
    </p:spTree>
    <p:extLst>
      <p:ext uri="{BB962C8B-B14F-4D97-AF65-F5344CB8AC3E}">
        <p14:creationId xmlns:p14="http://schemas.microsoft.com/office/powerpoint/2010/main" val="418137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smtClean="0">
                <a:latin typeface="Century Gothic" panose="020B0502020202020204" pitchFamily="34" charset="0"/>
              </a:rPr>
              <a:t>     PROGRAMACIÓN </a:t>
            </a:r>
            <a:r>
              <a:rPr lang="es-419" sz="2800" b="1" dirty="0">
                <a:latin typeface="Century Gothic" panose="020B0502020202020204" pitchFamily="34" charset="0"/>
              </a:rPr>
              <a:t>ACADÉMICA                         JUEVES </a:t>
            </a:r>
            <a:r>
              <a:rPr lang="es-419" sz="2800" b="1" dirty="0" smtClean="0">
                <a:latin typeface="Century Gothic" panose="020B0502020202020204" pitchFamily="34" charset="0"/>
              </a:rPr>
              <a:t>08/12/2022</a:t>
            </a:r>
            <a:endParaRPr lang="es-419" sz="2800" b="1" dirty="0">
              <a:latin typeface="Century Gothic" panose="020B0502020202020204" pitchFamily="34" charset="0"/>
            </a:endParaRPr>
          </a:p>
        </p:txBody>
      </p:sp>
      <p:graphicFrame>
        <p:nvGraphicFramePr>
          <p:cNvPr id="5"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1365241566"/>
              </p:ext>
            </p:extLst>
          </p:nvPr>
        </p:nvGraphicFramePr>
        <p:xfrm>
          <a:off x="656705" y="1500354"/>
          <a:ext cx="10523913" cy="2694802"/>
        </p:xfrm>
        <a:graphic>
          <a:graphicData uri="http://schemas.openxmlformats.org/drawingml/2006/table">
            <a:tbl>
              <a:tblPr firstRow="1" bandRow="1">
                <a:tableStyleId>{5940675A-B579-460E-94D1-54222C63F5DA}</a:tableStyleId>
              </a:tblPr>
              <a:tblGrid>
                <a:gridCol w="904860">
                  <a:extLst>
                    <a:ext uri="{9D8B030D-6E8A-4147-A177-3AD203B41FA5}">
                      <a16:colId xmlns:a16="http://schemas.microsoft.com/office/drawing/2014/main" val="157412738"/>
                    </a:ext>
                  </a:extLst>
                </a:gridCol>
                <a:gridCol w="9619053">
                  <a:extLst>
                    <a:ext uri="{9D8B030D-6E8A-4147-A177-3AD203B41FA5}">
                      <a16:colId xmlns:a16="http://schemas.microsoft.com/office/drawing/2014/main" val="2958520141"/>
                    </a:ext>
                  </a:extLst>
                </a:gridCol>
              </a:tblGrid>
              <a:tr h="378322">
                <a:tc>
                  <a:txBody>
                    <a:bodyPr/>
                    <a:lstStyle/>
                    <a:p>
                      <a:pPr algn="ctr"/>
                      <a:endParaRPr lang="es-419" b="1" dirty="0"/>
                    </a:p>
                  </a:txBody>
                  <a:tcPr anchor="ctr">
                    <a:solidFill>
                      <a:schemeClr val="bg1">
                        <a:lumMod val="85000"/>
                      </a:schemeClr>
                    </a:solidFill>
                  </a:tcPr>
                </a:tc>
                <a:tc>
                  <a:txBody>
                    <a:bodyPr/>
                    <a:lstStyle/>
                    <a:p>
                      <a:pPr algn="ctr"/>
                      <a:r>
                        <a:rPr lang="es-419" b="1" dirty="0"/>
                        <a:t>AUDITORIO CARLOS KLEMPRER</a:t>
                      </a:r>
                    </a:p>
                  </a:txBody>
                  <a:tcPr anchor="ctr">
                    <a:solidFill>
                      <a:schemeClr val="bg1">
                        <a:lumMod val="85000"/>
                      </a:schemeClr>
                    </a:solidFill>
                  </a:tcPr>
                </a:tc>
                <a:extLst>
                  <a:ext uri="{0D108BD9-81ED-4DB2-BD59-A6C34878D82A}">
                    <a16:rowId xmlns:a16="http://schemas.microsoft.com/office/drawing/2014/main" val="2604670371"/>
                  </a:ext>
                </a:extLst>
              </a:tr>
              <a:tr h="2457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600" b="1" dirty="0"/>
                        <a:t>HORA</a:t>
                      </a:r>
                    </a:p>
                  </a:txBody>
                  <a:tcPr anchor="ctr"/>
                </a:tc>
                <a:tc>
                  <a:txBody>
                    <a:bodyPr/>
                    <a:lstStyle/>
                    <a:p>
                      <a:pPr algn="ctr"/>
                      <a:r>
                        <a:rPr lang="es-419" sz="1400" b="1" dirty="0"/>
                        <a:t>TITULO</a:t>
                      </a:r>
                    </a:p>
                  </a:txBody>
                  <a:tcPr/>
                </a:tc>
                <a:extLst>
                  <a:ext uri="{0D108BD9-81ED-4DB2-BD59-A6C34878D82A}">
                    <a16:rowId xmlns:a16="http://schemas.microsoft.com/office/drawing/2014/main" val="145012166"/>
                  </a:ext>
                </a:extLst>
              </a:tr>
              <a:tr h="245718">
                <a:tc>
                  <a:txBody>
                    <a:bodyPr/>
                    <a:lstStyle/>
                    <a:p>
                      <a:pPr algn="ctr"/>
                      <a:r>
                        <a:rPr lang="es-419" sz="1400" b="1" dirty="0" smtClean="0">
                          <a:solidFill>
                            <a:schemeClr val="tx1"/>
                          </a:solidFill>
                        </a:rPr>
                        <a:t>3:00 </a:t>
                      </a:r>
                      <a:r>
                        <a:rPr lang="es-419" sz="1400" b="1" dirty="0">
                          <a:solidFill>
                            <a:schemeClr val="tx1"/>
                          </a:solidFill>
                        </a:rPr>
                        <a:t>P.M.</a:t>
                      </a:r>
                    </a:p>
                  </a:txBody>
                  <a:tcPr anchor="ctr"/>
                </a:tc>
                <a:tc>
                  <a:txBody>
                    <a:bodyPr/>
                    <a:lstStyle/>
                    <a:p>
                      <a:pPr algn="just"/>
                      <a:r>
                        <a:rPr lang="es-ES" sz="1200" dirty="0" smtClean="0">
                          <a:solidFill>
                            <a:schemeClr val="tx1"/>
                          </a:solidFill>
                        </a:rPr>
                        <a:t>PRESENTACIÓN:</a:t>
                      </a:r>
                      <a:r>
                        <a:rPr lang="es-ES" sz="1200" baseline="0" dirty="0" smtClean="0">
                          <a:solidFill>
                            <a:schemeClr val="tx1"/>
                          </a:solidFill>
                        </a:rPr>
                        <a:t> ATLAS DE OTOSCOPIAS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200" b="1" i="1" kern="1200" dirty="0" smtClean="0">
                          <a:solidFill>
                            <a:schemeClr val="tx1"/>
                          </a:solidFill>
                          <a:effectLst/>
                          <a:latin typeface="+mn-lt"/>
                          <a:ea typeface="+mn-ea"/>
                          <a:cs typeface="+mn-cs"/>
                        </a:rPr>
                        <a:t>Autor: Dr.</a:t>
                      </a:r>
                      <a:r>
                        <a:rPr lang="es-CO" sz="1200" b="1" i="1" kern="1200" baseline="0" dirty="0" smtClean="0">
                          <a:solidFill>
                            <a:schemeClr val="tx1"/>
                          </a:solidFill>
                          <a:effectLst/>
                          <a:latin typeface="+mn-lt"/>
                          <a:ea typeface="+mn-ea"/>
                          <a:cs typeface="+mn-cs"/>
                        </a:rPr>
                        <a:t> Juan </a:t>
                      </a:r>
                      <a:r>
                        <a:rPr lang="es-CO" sz="1200" b="1" i="1" kern="1200" baseline="0" dirty="0" err="1" smtClean="0">
                          <a:solidFill>
                            <a:schemeClr val="tx1"/>
                          </a:solidFill>
                          <a:effectLst/>
                          <a:latin typeface="+mn-lt"/>
                          <a:ea typeface="+mn-ea"/>
                          <a:cs typeface="+mn-cs"/>
                        </a:rPr>
                        <a:t>Emmanuelli</a:t>
                      </a:r>
                      <a:r>
                        <a:rPr lang="es-CO" sz="1200" b="1" i="1" kern="1200" baseline="0" dirty="0" smtClean="0">
                          <a:solidFill>
                            <a:schemeClr val="tx1"/>
                          </a:solidFill>
                          <a:effectLst/>
                          <a:latin typeface="+mn-lt"/>
                          <a:ea typeface="+mn-ea"/>
                          <a:cs typeface="+mn-cs"/>
                        </a:rPr>
                        <a:t> </a:t>
                      </a:r>
                      <a:endParaRPr lang="es-419" sz="1200" dirty="0">
                        <a:solidFill>
                          <a:schemeClr val="tx1"/>
                        </a:solidFill>
                      </a:endParaRPr>
                    </a:p>
                  </a:txBody>
                  <a:tcPr/>
                </a:tc>
                <a:extLst>
                  <a:ext uri="{0D108BD9-81ED-4DB2-BD59-A6C34878D82A}">
                    <a16:rowId xmlns:a16="http://schemas.microsoft.com/office/drawing/2014/main" val="1496020523"/>
                  </a:ext>
                </a:extLst>
              </a:tr>
              <a:tr h="393347">
                <a:tc>
                  <a:txBody>
                    <a:bodyPr/>
                    <a:lstStyle/>
                    <a:p>
                      <a:pPr algn="ctr"/>
                      <a:r>
                        <a:rPr lang="es-419" sz="1400" b="1" dirty="0" smtClean="0"/>
                        <a:t>3:15 </a:t>
                      </a:r>
                      <a:r>
                        <a:rPr lang="es-419" sz="1400" b="1" dirty="0"/>
                        <a:t>P.M.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O" sz="1200" b="0" i="0" kern="1200" dirty="0" smtClean="0">
                          <a:solidFill>
                            <a:schemeClr val="tx1"/>
                          </a:solidFill>
                          <a:effectLst/>
                          <a:latin typeface="+mn-lt"/>
                          <a:ea typeface="+mn-ea"/>
                          <a:cs typeface="+mn-cs"/>
                        </a:rPr>
                        <a:t>PALABRAS</a:t>
                      </a:r>
                      <a:r>
                        <a:rPr lang="es-CO" sz="1200" b="0" i="0" kern="1200" baseline="0" dirty="0" smtClean="0">
                          <a:solidFill>
                            <a:schemeClr val="tx1"/>
                          </a:solidFill>
                          <a:effectLst/>
                          <a:latin typeface="+mn-lt"/>
                          <a:ea typeface="+mn-ea"/>
                          <a:cs typeface="+mn-cs"/>
                        </a:rPr>
                        <a:t> DE CIERRE DE LA 10 MA JORNADA CIENTÍFICA DE INVESTIGACIÓN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200" b="1" i="1" kern="1200" dirty="0" smtClean="0">
                          <a:solidFill>
                            <a:schemeClr val="tx1"/>
                          </a:solidFill>
                          <a:effectLst/>
                          <a:latin typeface="+mn-lt"/>
                          <a:ea typeface="+mn-ea"/>
                          <a:cs typeface="+mn-cs"/>
                        </a:rPr>
                        <a:t>Director de Educación e Investigación Dr. Jorge</a:t>
                      </a:r>
                      <a:r>
                        <a:rPr lang="es-CO" sz="1200" b="1" i="1" kern="1200" baseline="0" dirty="0" smtClean="0">
                          <a:solidFill>
                            <a:schemeClr val="tx1"/>
                          </a:solidFill>
                          <a:effectLst/>
                          <a:latin typeface="+mn-lt"/>
                          <a:ea typeface="+mn-ea"/>
                          <a:cs typeface="+mn-cs"/>
                        </a:rPr>
                        <a:t> Risquez </a:t>
                      </a:r>
                      <a:endParaRPr lang="es-419" sz="1200" b="1" i="1" dirty="0" smtClean="0"/>
                    </a:p>
                  </a:txBody>
                  <a:tcPr/>
                </a:tc>
                <a:extLst>
                  <a:ext uri="{0D108BD9-81ED-4DB2-BD59-A6C34878D82A}">
                    <a16:rowId xmlns:a16="http://schemas.microsoft.com/office/drawing/2014/main" val="343188132"/>
                  </a:ext>
                </a:extLst>
              </a:tr>
              <a:tr h="353394">
                <a:tc>
                  <a:txBody>
                    <a:bodyPr/>
                    <a:lstStyle/>
                    <a:p>
                      <a:pPr algn="ctr"/>
                      <a:r>
                        <a:rPr lang="es-419" sz="1400" b="1" dirty="0" smtClean="0"/>
                        <a:t>3:30 </a:t>
                      </a:r>
                      <a:r>
                        <a:rPr lang="es-419" sz="1400" b="1" dirty="0"/>
                        <a:t>P.M.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dirty="0" smtClean="0"/>
                        <a:t>ENTREGA</a:t>
                      </a:r>
                      <a:r>
                        <a:rPr lang="es-ES" sz="1200" baseline="0" dirty="0" smtClean="0"/>
                        <a:t> DE </a:t>
                      </a:r>
                      <a:r>
                        <a:rPr lang="es-ES" sz="1200" dirty="0" smtClean="0"/>
                        <a:t>PREMIOS</a:t>
                      </a:r>
                      <a:r>
                        <a:rPr lang="es-ES" sz="1200" baseline="0" dirty="0" smtClean="0"/>
                        <a:t> DEL DEPARTAMENTO DE INVESTIGACIÓN</a:t>
                      </a:r>
                      <a:endParaRPr lang="es-ES" sz="120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200" b="1" i="1" kern="1200" dirty="0" smtClean="0">
                          <a:solidFill>
                            <a:schemeClr val="tx1"/>
                          </a:solidFill>
                          <a:effectLst/>
                          <a:latin typeface="+mn-lt"/>
                          <a:ea typeface="+mn-ea"/>
                          <a:cs typeface="+mn-cs"/>
                        </a:rPr>
                        <a:t>Dr. Paul Camperos</a:t>
                      </a:r>
                      <a:r>
                        <a:rPr lang="es-CO" sz="1200" b="1" i="1" kern="1200" baseline="0" dirty="0" smtClean="0">
                          <a:solidFill>
                            <a:schemeClr val="tx1"/>
                          </a:solidFill>
                          <a:effectLst/>
                          <a:latin typeface="+mn-lt"/>
                          <a:ea typeface="+mn-ea"/>
                          <a:cs typeface="+mn-cs"/>
                        </a:rPr>
                        <a:t> / Dr. Fernando Carrera</a:t>
                      </a:r>
                      <a:endParaRPr lang="es-419" sz="1200" b="1" i="1" dirty="0" smtClean="0"/>
                    </a:p>
                  </a:txBody>
                  <a:tcPr/>
                </a:tc>
                <a:extLst>
                  <a:ext uri="{0D108BD9-81ED-4DB2-BD59-A6C34878D82A}">
                    <a16:rowId xmlns:a16="http://schemas.microsoft.com/office/drawing/2014/main" val="3260979624"/>
                  </a:ext>
                </a:extLst>
              </a:tr>
              <a:tr h="245718">
                <a:tc>
                  <a:txBody>
                    <a:bodyPr/>
                    <a:lstStyle/>
                    <a:p>
                      <a:pPr algn="ctr"/>
                      <a:r>
                        <a:rPr lang="es-419" sz="1400" b="1" dirty="0" smtClean="0"/>
                        <a:t>4:00 P.M.</a:t>
                      </a:r>
                      <a:endParaRPr lang="es-419" sz="14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200" dirty="0" smtClean="0"/>
                        <a:t>ENTREGA</a:t>
                      </a:r>
                      <a:r>
                        <a:rPr lang="es-ES" sz="1200" baseline="0" dirty="0" smtClean="0"/>
                        <a:t> DE CERTIFICADOS DEL DIPLOMADO DE INNOVA 2022 CMDLT / UDO</a:t>
                      </a:r>
                      <a:endParaRPr lang="es-ES" sz="1200" dirty="0" smtClean="0"/>
                    </a:p>
                  </a:txBody>
                  <a:tcPr/>
                </a:tc>
                <a:extLst>
                  <a:ext uri="{0D108BD9-81ED-4DB2-BD59-A6C34878D82A}">
                    <a16:rowId xmlns:a16="http://schemas.microsoft.com/office/drawing/2014/main" val="1830700481"/>
                  </a:ext>
                </a:extLst>
              </a:tr>
              <a:tr h="245718">
                <a:tc>
                  <a:txBody>
                    <a:bodyPr/>
                    <a:lstStyle/>
                    <a:p>
                      <a:pPr algn="ctr"/>
                      <a:r>
                        <a:rPr lang="es-419" sz="1400" b="1" dirty="0" smtClean="0"/>
                        <a:t>5:00 P.M.</a:t>
                      </a:r>
                      <a:endParaRPr lang="es-419" sz="1400" b="1" dirty="0"/>
                    </a:p>
                  </a:txBody>
                  <a:tcPr anchor="ctr"/>
                </a:tc>
                <a:tc>
                  <a:txBody>
                    <a:bodyPr/>
                    <a:lstStyle/>
                    <a:p>
                      <a:pPr algn="just"/>
                      <a:endParaRPr lang="es-419" sz="1200" b="1" i="1" dirty="0" smtClean="0"/>
                    </a:p>
                  </a:txBody>
                  <a:tcPr/>
                </a:tc>
                <a:extLst>
                  <a:ext uri="{0D108BD9-81ED-4DB2-BD59-A6C34878D82A}">
                    <a16:rowId xmlns:a16="http://schemas.microsoft.com/office/drawing/2014/main" val="2928797571"/>
                  </a:ext>
                </a:extLst>
              </a:tr>
            </a:tbl>
          </a:graphicData>
        </a:graphic>
      </p:graphicFrame>
      <p:pic>
        <p:nvPicPr>
          <p:cNvPr id="6" name="Imagen 5">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9099" y="6034176"/>
            <a:ext cx="1384901" cy="823824"/>
          </a:xfrm>
          <a:prstGeom prst="rect">
            <a:avLst/>
          </a:prstGeom>
        </p:spPr>
      </p:pic>
      <p:pic>
        <p:nvPicPr>
          <p:cNvPr id="7" name="Imagen 6">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9429" y="5950905"/>
            <a:ext cx="6652032" cy="929463"/>
          </a:xfrm>
          <a:prstGeom prst="rect">
            <a:avLst/>
          </a:prstGeom>
        </p:spPr>
      </p:pic>
    </p:spTree>
    <p:extLst>
      <p:ext uri="{BB962C8B-B14F-4D97-AF65-F5344CB8AC3E}">
        <p14:creationId xmlns:p14="http://schemas.microsoft.com/office/powerpoint/2010/main" val="83405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odern white and gold abstract background. Abstract geometric shape white  gold background with light and shadow 3D layered for presentation design.  Stock Vector | Adobe Stock">
            <a:extLst>
              <a:ext uri="{FF2B5EF4-FFF2-40B4-BE49-F238E27FC236}">
                <a16:creationId xmlns:a16="http://schemas.microsoft.com/office/drawing/2014/main" id="{87077D6E-EAA1-E523-614D-38B31C5A11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932" t="4270" r="700" b="4270"/>
          <a:stretch/>
        </p:blipFill>
        <p:spPr bwMode="auto">
          <a:xfrm>
            <a:off x="-10577" y="0"/>
            <a:ext cx="12202577" cy="68580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 xmlns:am3d="http://schemas.microsoft.com/office/drawing/2017/model3d" Requires="am3d">
          <p:graphicFrame>
            <p:nvGraphicFramePr>
              <p:cNvPr id="5" name="Modelo 3D 4">
                <a:extLst>
                  <a:ext uri="{FF2B5EF4-FFF2-40B4-BE49-F238E27FC236}">
                    <a16:creationId xmlns:a16="http://schemas.microsoft.com/office/drawing/2014/main" id="{03500BD0-F01B-A131-57E4-E2080F20DDF0}"/>
                  </a:ext>
                </a:extLst>
              </p:cNvPr>
              <p:cNvGraphicFramePr>
                <a:graphicFrameLocks noChangeAspect="1"/>
              </p:cNvGraphicFramePr>
              <p:nvPr/>
            </p:nvGraphicFramePr>
            <p:xfrm rot="15925243">
              <a:off x="648358" y="1907003"/>
              <a:ext cx="986832" cy="1065429"/>
            </p:xfrm>
            <a:graphic>
              <a:graphicData uri="http://schemas.microsoft.com/office/drawing/2017/model3d">
                <am3d:model3d r:embed="rId3">
                  <am3d:spPr>
                    <a:xfrm rot="15925243">
                      <a:off x="0" y="0"/>
                      <a:ext cx="986832" cy="1065429"/>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5463195" ay="1241032" az="5578725"/>
                    <am3d:postTrans dx="0" dy="0" dz="0"/>
                  </am3d:trans>
                  <am3d:raster rName="Office3DRenderer" rVer="16.0.8326">
                    <am3d:blip r:embed="rId4"/>
                  </am3d:raster>
                  <am3d:objViewport viewportSz="1897754"/>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5" name="Modelo 3D 4">
                <a:extLst>
                  <a:ext uri="{FF2B5EF4-FFF2-40B4-BE49-F238E27FC236}">
                    <a16:creationId xmlns:a16="http://schemas.microsoft.com/office/drawing/2014/main" id="{03500BD0-F01B-A131-57E4-E2080F20DDF0}"/>
                  </a:ext>
                </a:extLst>
              </p:cNvPr>
              <p:cNvPicPr>
                <a:picLocks noGrp="1" noRot="1" noChangeAspect="1" noMove="1" noResize="1" noEditPoints="1" noAdjustHandles="1" noChangeArrowheads="1" noChangeShapeType="1" noCrop="1"/>
              </p:cNvPicPr>
              <p:nvPr/>
            </p:nvPicPr>
            <p:blipFill>
              <a:blip r:embed="rId5"/>
              <a:stretch>
                <a:fillRect/>
              </a:stretch>
            </p:blipFill>
            <p:spPr>
              <a:xfrm rot="15925243">
                <a:off x="648358" y="1907003"/>
                <a:ext cx="986832" cy="1065429"/>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6" name="Modelo 3D 5">
                <a:extLst>
                  <a:ext uri="{FF2B5EF4-FFF2-40B4-BE49-F238E27FC236}">
                    <a16:creationId xmlns:a16="http://schemas.microsoft.com/office/drawing/2014/main" id="{818FF046-D458-66BA-7882-7B431FA122D1}"/>
                  </a:ext>
                </a:extLst>
              </p:cNvPr>
              <p:cNvGraphicFramePr>
                <a:graphicFrameLocks noChangeAspect="1"/>
              </p:cNvGraphicFramePr>
              <p:nvPr/>
            </p:nvGraphicFramePr>
            <p:xfrm rot="15925243">
              <a:off x="8058372" y="1883283"/>
              <a:ext cx="1405859" cy="1324360"/>
            </p:xfrm>
            <a:graphic>
              <a:graphicData uri="http://schemas.microsoft.com/office/drawing/2017/model3d">
                <am3d:model3d r:embed="rId3">
                  <am3d:spPr>
                    <a:xfrm rot="15925243">
                      <a:off x="0" y="0"/>
                      <a:ext cx="1405859" cy="1324360"/>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10742290" ay="-43018" az="-10799297"/>
                    <am3d:postTrans dx="0" dy="0" dz="0"/>
                  </am3d:trans>
                  <am3d:raster rName="Office3DRenderer" rVer="16.0.8326">
                    <am3d:blip r:embed="rId6"/>
                  </am3d:raster>
                  <am3d:objViewport viewportSz="2892555"/>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6" name="Modelo 3D 5">
                <a:extLst>
                  <a:ext uri="{FF2B5EF4-FFF2-40B4-BE49-F238E27FC236}">
                    <a16:creationId xmlns:a16="http://schemas.microsoft.com/office/drawing/2014/main" id="{818FF046-D458-66BA-7882-7B431FA122D1}"/>
                  </a:ext>
                </a:extLst>
              </p:cNvPr>
              <p:cNvPicPr>
                <a:picLocks noGrp="1" noRot="1" noChangeAspect="1" noMove="1" noResize="1" noEditPoints="1" noAdjustHandles="1" noChangeArrowheads="1" noChangeShapeType="1" noCrop="1"/>
              </p:cNvPicPr>
              <p:nvPr/>
            </p:nvPicPr>
            <p:blipFill>
              <a:blip r:embed="rId7"/>
              <a:stretch>
                <a:fillRect/>
              </a:stretch>
            </p:blipFill>
            <p:spPr>
              <a:xfrm rot="15925243">
                <a:off x="8058372" y="1883283"/>
                <a:ext cx="1405859" cy="1324360"/>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7" name="Modelo 3D 6">
                <a:extLst>
                  <a:ext uri="{FF2B5EF4-FFF2-40B4-BE49-F238E27FC236}">
                    <a16:creationId xmlns:a16="http://schemas.microsoft.com/office/drawing/2014/main" id="{93C24D11-922B-5E3D-615A-797EB1FAE728}"/>
                  </a:ext>
                </a:extLst>
              </p:cNvPr>
              <p:cNvGraphicFramePr>
                <a:graphicFrameLocks noChangeAspect="1"/>
              </p:cNvGraphicFramePr>
              <p:nvPr/>
            </p:nvGraphicFramePr>
            <p:xfrm rot="15925243">
              <a:off x="969973" y="-2431091"/>
              <a:ext cx="3956040" cy="2672999"/>
            </p:xfrm>
            <a:graphic>
              <a:graphicData uri="http://schemas.microsoft.com/office/drawing/2017/model3d">
                <am3d:model3d r:embed="rId3">
                  <am3d:spPr>
                    <a:xfrm rot="15925243">
                      <a:off x="0" y="0"/>
                      <a:ext cx="3956040" cy="2672999"/>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9308792" ay="-848827" az="387565"/>
                    <am3d:postTrans dx="0" dy="0" dz="0"/>
                  </am3d:trans>
                  <am3d:raster rName="Office3DRenderer" rVer="16.0.8326">
                    <am3d:blip r:embed="rId8"/>
                  </am3d:raster>
                  <am3d:objViewport viewportSz="7862937"/>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7" name="Modelo 3D 6">
                <a:extLst>
                  <a:ext uri="{FF2B5EF4-FFF2-40B4-BE49-F238E27FC236}">
                    <a16:creationId xmlns:a16="http://schemas.microsoft.com/office/drawing/2014/main" id="{93C24D11-922B-5E3D-615A-797EB1FAE728}"/>
                  </a:ext>
                </a:extLst>
              </p:cNvPr>
              <p:cNvPicPr>
                <a:picLocks noGrp="1" noRot="1" noChangeAspect="1" noMove="1" noResize="1" noEditPoints="1" noAdjustHandles="1" noChangeArrowheads="1" noChangeShapeType="1" noCrop="1"/>
              </p:cNvPicPr>
              <p:nvPr/>
            </p:nvPicPr>
            <p:blipFill>
              <a:blip r:embed="rId9"/>
              <a:stretch>
                <a:fillRect/>
              </a:stretch>
            </p:blipFill>
            <p:spPr>
              <a:xfrm rot="15925243">
                <a:off x="969973" y="-2431091"/>
                <a:ext cx="3956040" cy="2672999"/>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8" name="Modelo 3D 7">
                <a:extLst>
                  <a:ext uri="{FF2B5EF4-FFF2-40B4-BE49-F238E27FC236}">
                    <a16:creationId xmlns:a16="http://schemas.microsoft.com/office/drawing/2014/main" id="{8A99EE51-5ACB-2237-2D20-5D40BF2A43B4}"/>
                  </a:ext>
                </a:extLst>
              </p:cNvPr>
              <p:cNvGraphicFramePr>
                <a:graphicFrameLocks noChangeAspect="1"/>
              </p:cNvGraphicFramePr>
              <p:nvPr/>
            </p:nvGraphicFramePr>
            <p:xfrm rot="15925243">
              <a:off x="5995877" y="534783"/>
              <a:ext cx="1093688" cy="1188790"/>
            </p:xfrm>
            <a:graphic>
              <a:graphicData uri="http://schemas.microsoft.com/office/drawing/2017/model3d">
                <am3d:model3d r:embed="rId3">
                  <am3d:spPr>
                    <a:xfrm rot="15925243">
                      <a:off x="0" y="0"/>
                      <a:ext cx="1093688" cy="1188790"/>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1293455" ay="-444980" az="-175179"/>
                    <am3d:postTrans dx="0" dy="0" dz="0"/>
                  </am3d:trans>
                  <am3d:raster rName="Office3DRenderer" rVer="16.0.8326">
                    <am3d:blip r:embed="rId10"/>
                  </am3d:raster>
                  <am3d:objViewport viewportSz="2234925"/>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8" name="Modelo 3D 7">
                <a:extLst>
                  <a:ext uri="{FF2B5EF4-FFF2-40B4-BE49-F238E27FC236}">
                    <a16:creationId xmlns:a16="http://schemas.microsoft.com/office/drawing/2014/main" id="{8A99EE51-5ACB-2237-2D20-5D40BF2A43B4}"/>
                  </a:ext>
                </a:extLst>
              </p:cNvPr>
              <p:cNvPicPr>
                <a:picLocks noGrp="1" noRot="1" noChangeAspect="1" noMove="1" noResize="1" noEditPoints="1" noAdjustHandles="1" noChangeArrowheads="1" noChangeShapeType="1" noCrop="1"/>
              </p:cNvPicPr>
              <p:nvPr/>
            </p:nvPicPr>
            <p:blipFill>
              <a:blip r:embed="rId11"/>
              <a:stretch>
                <a:fillRect/>
              </a:stretch>
            </p:blipFill>
            <p:spPr>
              <a:xfrm rot="15925243">
                <a:off x="5995877" y="534783"/>
                <a:ext cx="1093688" cy="1188790"/>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9" name="Modelo 3D 8">
                <a:extLst>
                  <a:ext uri="{FF2B5EF4-FFF2-40B4-BE49-F238E27FC236}">
                    <a16:creationId xmlns:a16="http://schemas.microsoft.com/office/drawing/2014/main" id="{AA31C20B-8816-F118-256F-EE41F5B101DA}"/>
                  </a:ext>
                </a:extLst>
              </p:cNvPr>
              <p:cNvGraphicFramePr>
                <a:graphicFrameLocks noChangeAspect="1"/>
              </p:cNvGraphicFramePr>
              <p:nvPr/>
            </p:nvGraphicFramePr>
            <p:xfrm rot="15925243">
              <a:off x="7673587" y="4306779"/>
              <a:ext cx="1175679" cy="1306831"/>
            </p:xfrm>
            <a:graphic>
              <a:graphicData uri="http://schemas.microsoft.com/office/drawing/2017/model3d">
                <am3d:model3d r:embed="rId3">
                  <am3d:spPr>
                    <a:xfrm rot="15925243">
                      <a:off x="0" y="0"/>
                      <a:ext cx="1175679" cy="1306831"/>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7735110" ay="3968411" az="7886429"/>
                    <am3d:postTrans dx="0" dy="0" dz="0"/>
                  </am3d:trans>
                  <am3d:raster rName="Office3DRenderer" rVer="16.0.8326">
                    <am3d:blip r:embed="rId12"/>
                  </am3d:raster>
                  <am3d:objViewport viewportSz="2504707"/>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9" name="Modelo 3D 8">
                <a:extLst>
                  <a:ext uri="{FF2B5EF4-FFF2-40B4-BE49-F238E27FC236}">
                    <a16:creationId xmlns:a16="http://schemas.microsoft.com/office/drawing/2014/main" id="{AA31C20B-8816-F118-256F-EE41F5B101DA}"/>
                  </a:ext>
                </a:extLst>
              </p:cNvPr>
              <p:cNvPicPr>
                <a:picLocks noGrp="1" noRot="1" noChangeAspect="1" noMove="1" noResize="1" noEditPoints="1" noAdjustHandles="1" noChangeArrowheads="1" noChangeShapeType="1" noCrop="1"/>
              </p:cNvPicPr>
              <p:nvPr/>
            </p:nvPicPr>
            <p:blipFill>
              <a:blip r:embed="rId13"/>
              <a:stretch>
                <a:fillRect/>
              </a:stretch>
            </p:blipFill>
            <p:spPr>
              <a:xfrm rot="15925243">
                <a:off x="7673587" y="4306779"/>
                <a:ext cx="1175679" cy="1306831"/>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10" name="Modelo 3D 9">
                <a:extLst>
                  <a:ext uri="{FF2B5EF4-FFF2-40B4-BE49-F238E27FC236}">
                    <a16:creationId xmlns:a16="http://schemas.microsoft.com/office/drawing/2014/main" id="{24170D82-8BA0-016A-6742-6573AFEE30D8}"/>
                  </a:ext>
                </a:extLst>
              </p:cNvPr>
              <p:cNvGraphicFramePr>
                <a:graphicFrameLocks noChangeAspect="1"/>
              </p:cNvGraphicFramePr>
              <p:nvPr/>
            </p:nvGraphicFramePr>
            <p:xfrm rot="15925243">
              <a:off x="10218482" y="-630038"/>
              <a:ext cx="2235054" cy="2177988"/>
            </p:xfrm>
            <a:graphic>
              <a:graphicData uri="http://schemas.microsoft.com/office/drawing/2017/model3d">
                <am3d:model3d r:embed="rId3">
                  <am3d:spPr>
                    <a:xfrm rot="15925243">
                      <a:off x="0" y="0"/>
                      <a:ext cx="2235054" cy="2177988"/>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1395157" ay="3948873" az="1284207"/>
                    <am3d:postTrans dx="0" dy="0" dz="0"/>
                  </am3d:trans>
                  <am3d:raster rName="Office3DRenderer" rVer="16.0.8326">
                    <am3d:blip r:embed="rId14"/>
                  </am3d:raster>
                  <am3d:objViewport viewportSz="4308422"/>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0" name="Modelo 3D 9">
                <a:extLst>
                  <a:ext uri="{FF2B5EF4-FFF2-40B4-BE49-F238E27FC236}">
                    <a16:creationId xmlns:a16="http://schemas.microsoft.com/office/drawing/2014/main" id="{24170D82-8BA0-016A-6742-6573AFEE30D8}"/>
                  </a:ext>
                </a:extLst>
              </p:cNvPr>
              <p:cNvPicPr>
                <a:picLocks noGrp="1" noRot="1" noChangeAspect="1" noMove="1" noResize="1" noEditPoints="1" noAdjustHandles="1" noChangeArrowheads="1" noChangeShapeType="1" noCrop="1"/>
              </p:cNvPicPr>
              <p:nvPr/>
            </p:nvPicPr>
            <p:blipFill>
              <a:blip r:embed="rId15"/>
              <a:stretch>
                <a:fillRect/>
              </a:stretch>
            </p:blipFill>
            <p:spPr>
              <a:xfrm rot="15925243">
                <a:off x="10218482" y="-630038"/>
                <a:ext cx="2235054" cy="2177988"/>
              </a:xfrm>
              <a:prstGeom prst="rect">
                <a:avLst/>
              </a:prstGeom>
            </p:spPr>
          </p:pic>
        </mc:Fallback>
      </mc:AlternateContent>
      <p:pic>
        <p:nvPicPr>
          <p:cNvPr id="11" name="Imagen 10">
            <a:extLst>
              <a:ext uri="{FF2B5EF4-FFF2-40B4-BE49-F238E27FC236}">
                <a16:creationId xmlns:a16="http://schemas.microsoft.com/office/drawing/2014/main" id="{D451DF36-63C1-A2CC-D8C0-C1DD6091FA87}"/>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903746" y="1884594"/>
            <a:ext cx="5659418" cy="3366571"/>
          </a:xfrm>
          <a:prstGeom prst="rect">
            <a:avLst/>
          </a:prstGeom>
        </p:spPr>
      </p:pic>
      <p:sp>
        <p:nvSpPr>
          <p:cNvPr id="12" name="Rectángulo 11">
            <a:extLst>
              <a:ext uri="{FF2B5EF4-FFF2-40B4-BE49-F238E27FC236}">
                <a16:creationId xmlns:a16="http://schemas.microsoft.com/office/drawing/2014/main" id="{7F1FF6A3-F3D9-9163-B01C-E7344E97562C}"/>
              </a:ext>
            </a:extLst>
          </p:cNvPr>
          <p:cNvSpPr/>
          <p:nvPr/>
        </p:nvSpPr>
        <p:spPr>
          <a:xfrm>
            <a:off x="-10577" y="11094605"/>
            <a:ext cx="8502517" cy="1084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13" name="Imagen 12">
            <a:extLst>
              <a:ext uri="{FF2B5EF4-FFF2-40B4-BE49-F238E27FC236}">
                <a16:creationId xmlns:a16="http://schemas.microsoft.com/office/drawing/2014/main" id="{32F7C4F0-190A-ECF2-FFB2-06614F54E5DE}"/>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69252" y="11135439"/>
            <a:ext cx="6652032" cy="929463"/>
          </a:xfrm>
          <a:prstGeom prst="rect">
            <a:avLst/>
          </a:prstGeom>
        </p:spPr>
      </p:pic>
      <p:sp>
        <p:nvSpPr>
          <p:cNvPr id="14" name="CuadroTexto 13">
            <a:extLst>
              <a:ext uri="{FF2B5EF4-FFF2-40B4-BE49-F238E27FC236}">
                <a16:creationId xmlns:a16="http://schemas.microsoft.com/office/drawing/2014/main" id="{4E8D56F7-066B-A142-87D6-BFABC3A223ED}"/>
              </a:ext>
            </a:extLst>
          </p:cNvPr>
          <p:cNvSpPr txBox="1"/>
          <p:nvPr/>
        </p:nvSpPr>
        <p:spPr>
          <a:xfrm>
            <a:off x="9022656" y="5310812"/>
            <a:ext cx="3102131" cy="769441"/>
          </a:xfrm>
          <a:prstGeom prst="rect">
            <a:avLst/>
          </a:prstGeom>
          <a:noFill/>
        </p:spPr>
        <p:txBody>
          <a:bodyPr wrap="none" rtlCol="0">
            <a:spAutoFit/>
          </a:bodyPr>
          <a:lstStyle/>
          <a:p>
            <a:r>
              <a:rPr lang="es-419" sz="4400" dirty="0">
                <a:solidFill>
                  <a:schemeClr val="accent4">
                    <a:lumMod val="50000"/>
                  </a:schemeClr>
                </a:solidFill>
                <a:latin typeface="Bahnschrift SemiBold Condensed" panose="020B0502040204020203" pitchFamily="34" charset="0"/>
              </a:rPr>
              <a:t>PROGRAMACIÓN</a:t>
            </a:r>
          </a:p>
        </p:txBody>
      </p:sp>
      <p:sp>
        <p:nvSpPr>
          <p:cNvPr id="15" name="CuadroTexto 14">
            <a:extLst>
              <a:ext uri="{FF2B5EF4-FFF2-40B4-BE49-F238E27FC236}">
                <a16:creationId xmlns:a16="http://schemas.microsoft.com/office/drawing/2014/main" id="{B9178D5E-C344-6C3B-D534-E486CEDC329A}"/>
              </a:ext>
            </a:extLst>
          </p:cNvPr>
          <p:cNvSpPr txBox="1"/>
          <p:nvPr/>
        </p:nvSpPr>
        <p:spPr>
          <a:xfrm>
            <a:off x="9740045" y="5886490"/>
            <a:ext cx="2281394" cy="769441"/>
          </a:xfrm>
          <a:prstGeom prst="rect">
            <a:avLst/>
          </a:prstGeom>
          <a:noFill/>
        </p:spPr>
        <p:txBody>
          <a:bodyPr wrap="none" rtlCol="0">
            <a:spAutoFit/>
          </a:bodyPr>
          <a:lstStyle/>
          <a:p>
            <a:r>
              <a:rPr lang="es-419" sz="4400" dirty="0">
                <a:solidFill>
                  <a:schemeClr val="accent4">
                    <a:lumMod val="50000"/>
                  </a:schemeClr>
                </a:solidFill>
                <a:latin typeface="Bahnschrift SemiBold Condensed" panose="020B0502040204020203" pitchFamily="34" charset="0"/>
              </a:rPr>
              <a:t>ACADÉMICA</a:t>
            </a:r>
          </a:p>
        </p:txBody>
      </p:sp>
      <mc:AlternateContent xmlns:mc="http://schemas.openxmlformats.org/markup-compatibility/2006">
        <mc:Choice xmlns="" xmlns:am3d="http://schemas.microsoft.com/office/drawing/2017/model3d" Requires="am3d">
          <p:graphicFrame>
            <p:nvGraphicFramePr>
              <p:cNvPr id="16" name="Modelo 3D 15">
                <a:extLst>
                  <a:ext uri="{FF2B5EF4-FFF2-40B4-BE49-F238E27FC236}">
                    <a16:creationId xmlns:a16="http://schemas.microsoft.com/office/drawing/2014/main" id="{BD4A51F6-D937-F6C2-E772-EEF5B5E18A46}"/>
                  </a:ext>
                </a:extLst>
              </p:cNvPr>
              <p:cNvGraphicFramePr>
                <a:graphicFrameLocks noChangeAspect="1"/>
              </p:cNvGraphicFramePr>
              <p:nvPr/>
            </p:nvGraphicFramePr>
            <p:xfrm rot="15925243">
              <a:off x="2301088" y="5724896"/>
              <a:ext cx="902453" cy="876852"/>
            </p:xfrm>
            <a:graphic>
              <a:graphicData uri="http://schemas.microsoft.com/office/drawing/2017/model3d">
                <am3d:model3d r:embed="rId3">
                  <am3d:spPr>
                    <a:xfrm rot="15925243">
                      <a:off x="0" y="0"/>
                      <a:ext cx="902453" cy="876852"/>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6331341" ay="-465449" az="9244782"/>
                    <am3d:postTrans dx="0" dy="0" dz="0"/>
                  </am3d:trans>
                  <am3d:raster rName="Office3DRenderer" rVer="16.0.8326">
                    <am3d:blip r:embed="rId18"/>
                  </am3d:raster>
                  <am3d:objViewport viewportSz="1683299"/>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6" name="Modelo 3D 15">
                <a:extLst>
                  <a:ext uri="{FF2B5EF4-FFF2-40B4-BE49-F238E27FC236}">
                    <a16:creationId xmlns:a16="http://schemas.microsoft.com/office/drawing/2014/main" id="{BD4A51F6-D937-F6C2-E772-EEF5B5E18A46}"/>
                  </a:ext>
                </a:extLst>
              </p:cNvPr>
              <p:cNvPicPr>
                <a:picLocks noGrp="1" noRot="1" noChangeAspect="1" noMove="1" noResize="1" noEditPoints="1" noAdjustHandles="1" noChangeArrowheads="1" noChangeShapeType="1" noCrop="1"/>
              </p:cNvPicPr>
              <p:nvPr/>
            </p:nvPicPr>
            <p:blipFill>
              <a:blip r:embed="rId19"/>
              <a:stretch>
                <a:fillRect/>
              </a:stretch>
            </p:blipFill>
            <p:spPr>
              <a:xfrm rot="15925243">
                <a:off x="2301088" y="5724896"/>
                <a:ext cx="902453" cy="876852"/>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17" name="Modelo 3D 16">
                <a:extLst>
                  <a:ext uri="{FF2B5EF4-FFF2-40B4-BE49-F238E27FC236}">
                    <a16:creationId xmlns:a16="http://schemas.microsoft.com/office/drawing/2014/main" id="{729B468D-C97B-3C3E-C05C-0826F11895D0}"/>
                  </a:ext>
                </a:extLst>
              </p:cNvPr>
              <p:cNvGraphicFramePr>
                <a:graphicFrameLocks noChangeAspect="1"/>
              </p:cNvGraphicFramePr>
              <p:nvPr/>
            </p:nvGraphicFramePr>
            <p:xfrm rot="15925243">
              <a:off x="-1528668" y="5021647"/>
              <a:ext cx="3392493" cy="2401985"/>
            </p:xfrm>
            <a:graphic>
              <a:graphicData uri="http://schemas.microsoft.com/office/drawing/2017/model3d">
                <am3d:model3d r:embed="rId3">
                  <am3d:spPr>
                    <a:xfrm rot="15925243">
                      <a:off x="0" y="0"/>
                      <a:ext cx="3392493" cy="2401985"/>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6828793" ay="-230697" az="518424"/>
                    <am3d:postTrans dx="0" dy="0" dz="0"/>
                  </am3d:trans>
                  <am3d:raster rName="Office3DRenderer" rVer="16.0.8326">
                    <am3d:blip r:embed="rId20"/>
                  </am3d:raster>
                  <am3d:objViewport viewportSz="6512596"/>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7" name="Modelo 3D 16">
                <a:extLst>
                  <a:ext uri="{FF2B5EF4-FFF2-40B4-BE49-F238E27FC236}">
                    <a16:creationId xmlns:a16="http://schemas.microsoft.com/office/drawing/2014/main" id="{729B468D-C97B-3C3E-C05C-0826F11895D0}"/>
                  </a:ext>
                </a:extLst>
              </p:cNvPr>
              <p:cNvPicPr>
                <a:picLocks noGrp="1" noRot="1" noChangeAspect="1" noMove="1" noResize="1" noEditPoints="1" noAdjustHandles="1" noChangeArrowheads="1" noChangeShapeType="1" noCrop="1"/>
              </p:cNvPicPr>
              <p:nvPr/>
            </p:nvPicPr>
            <p:blipFill>
              <a:blip r:embed="rId21"/>
              <a:stretch>
                <a:fillRect/>
              </a:stretch>
            </p:blipFill>
            <p:spPr>
              <a:xfrm rot="15925243">
                <a:off x="-1528668" y="5021647"/>
                <a:ext cx="3392493" cy="2401985"/>
              </a:xfrm>
              <a:prstGeom prst="rect">
                <a:avLst/>
              </a:prstGeom>
            </p:spPr>
          </p:pic>
        </mc:Fallback>
      </mc:AlternateContent>
    </p:spTree>
    <p:extLst>
      <p:ext uri="{BB962C8B-B14F-4D97-AF65-F5344CB8AC3E}">
        <p14:creationId xmlns:p14="http://schemas.microsoft.com/office/powerpoint/2010/main" val="258924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37" presetClass="emph" presetSubtype="256" fill="hold" nodeType="withEffect">
                                  <p:stCondLst>
                                    <p:cond delay="0"/>
                                  </p:stCondLst>
                                  <p:childTnLst>
                                    <p:animRot by="-5400000">
                                      <p:cBhvr>
                                        <p:cTn id="9" dur="5000" fill="hold"/>
                                        <p:tgtEl>
                                          <p:spTgt spid="5"/>
                                        </p:tgtEl>
                                        <p:attrNameLst>
                                          <p:attrName>3d.view.rotation.y</p:attrName>
                                        </p:attrNameLst>
                                      </p:cBhvr>
                                    </p:animRot>
                                  </p:childTnLst>
                                </p:cTn>
                              </p:par>
                              <p:par>
                                <p:cTn id="10" presetID="37" presetClass="emph" presetSubtype="256" fill="hold" nodeType="withEffect">
                                  <p:stCondLst>
                                    <p:cond delay="0"/>
                                  </p:stCondLst>
                                  <p:childTnLst>
                                    <p:animRot by="-5400000">
                                      <p:cBhvr>
                                        <p:cTn id="11" dur="5000" fill="hold"/>
                                        <p:tgtEl>
                                          <p:spTgt spid="6"/>
                                        </p:tgtEl>
                                        <p:attrNameLst>
                                          <p:attrName>3d.view.rotation.y</p:attrName>
                                        </p:attrNameLst>
                                      </p:cBhvr>
                                    </p:animRot>
                                  </p:childTnLst>
                                </p:cTn>
                              </p:par>
                              <p:par>
                                <p:cTn id="12" presetID="37" presetClass="emph" presetSubtype="256" fill="hold" nodeType="withEffect">
                                  <p:stCondLst>
                                    <p:cond delay="0"/>
                                  </p:stCondLst>
                                  <p:childTnLst>
                                    <p:animRot by="-5400000">
                                      <p:cBhvr>
                                        <p:cTn id="13" dur="5000" fill="hold"/>
                                        <p:tgtEl>
                                          <p:spTgt spid="7"/>
                                        </p:tgtEl>
                                        <p:attrNameLst>
                                          <p:attrName>3d.view.rotation.y</p:attrName>
                                        </p:attrNameLst>
                                      </p:cBhvr>
                                    </p:animRot>
                                  </p:childTnLst>
                                </p:cTn>
                              </p:par>
                              <p:par>
                                <p:cTn id="14" presetID="37" presetClass="emph" presetSubtype="256" fill="hold" nodeType="withEffect">
                                  <p:stCondLst>
                                    <p:cond delay="0"/>
                                  </p:stCondLst>
                                  <p:childTnLst>
                                    <p:animRot by="-10800000">
                                      <p:cBhvr>
                                        <p:cTn id="15" dur="5000" fill="hold"/>
                                        <p:tgtEl>
                                          <p:spTgt spid="8"/>
                                        </p:tgtEl>
                                        <p:attrNameLst>
                                          <p:attrName>3d.view.rotation.y</p:attrName>
                                        </p:attrNameLst>
                                      </p:cBhvr>
                                    </p:animRot>
                                  </p:childTnLst>
                                </p:cTn>
                              </p:par>
                              <p:par>
                                <p:cTn id="16" presetID="37" presetClass="emph" presetSubtype="256" fill="hold" nodeType="withEffect">
                                  <p:stCondLst>
                                    <p:cond delay="0"/>
                                  </p:stCondLst>
                                  <p:childTnLst>
                                    <p:animRot by="-10800000">
                                      <p:cBhvr>
                                        <p:cTn id="17" dur="5000" fill="hold"/>
                                        <p:tgtEl>
                                          <p:spTgt spid="9"/>
                                        </p:tgtEl>
                                        <p:attrNameLst>
                                          <p:attrName>3d.view.rotation.y</p:attrName>
                                        </p:attrNameLst>
                                      </p:cBhvr>
                                    </p:animRot>
                                  </p:childTnLst>
                                </p:cTn>
                              </p:par>
                              <p:par>
                                <p:cTn id="18" presetID="37" presetClass="emph" presetSubtype="256" fill="hold" nodeType="withEffect">
                                  <p:stCondLst>
                                    <p:cond delay="0"/>
                                  </p:stCondLst>
                                  <p:childTnLst>
                                    <p:animRot by="-10800000">
                                      <p:cBhvr>
                                        <p:cTn id="19" dur="5000" fill="hold"/>
                                        <p:tgtEl>
                                          <p:spTgt spid="10"/>
                                        </p:tgtEl>
                                        <p:attrNameLst>
                                          <p:attrName>3d.view.rotation.y</p:attrName>
                                        </p:attrNameLst>
                                      </p:cBhvr>
                                    </p:animRot>
                                  </p:childTnLst>
                                </p:cTn>
                              </p:par>
                              <p:par>
                                <p:cTn id="20" presetID="37" presetClass="emph" presetSubtype="256" fill="hold" nodeType="withEffect">
                                  <p:stCondLst>
                                    <p:cond delay="0"/>
                                  </p:stCondLst>
                                  <p:childTnLst>
                                    <p:animRot by="-10800000">
                                      <p:cBhvr>
                                        <p:cTn id="21" dur="5000" fill="hold"/>
                                        <p:tgtEl>
                                          <p:spTgt spid="16"/>
                                        </p:tgtEl>
                                        <p:attrNameLst>
                                          <p:attrName>3d.view.rotation.y</p:attrName>
                                        </p:attrNameLst>
                                      </p:cBhvr>
                                    </p:animRot>
                                  </p:childTnLst>
                                </p:cTn>
                              </p:par>
                              <p:par>
                                <p:cTn id="22" presetID="37" presetClass="emph" presetSubtype="256" fill="hold" nodeType="withEffect">
                                  <p:stCondLst>
                                    <p:cond delay="0"/>
                                  </p:stCondLst>
                                  <p:childTnLst>
                                    <p:animRot by="-10800000">
                                      <p:cBhvr>
                                        <p:cTn id="23" dur="5000" fill="hold"/>
                                        <p:tgtEl>
                                          <p:spTgt spid="17"/>
                                        </p:tgtEl>
                                        <p:attrNameLst>
                                          <p:attrName>3d.view.rotation.y</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odern white and gold abstract background. Abstract geometric shape white  gold background with light and shadow 3D layered for presentation design.  Stock Vector | Adobe Stock">
            <a:extLst>
              <a:ext uri="{FF2B5EF4-FFF2-40B4-BE49-F238E27FC236}">
                <a16:creationId xmlns:a16="http://schemas.microsoft.com/office/drawing/2014/main" id="{87077D6E-EAA1-E523-614D-38B31C5A116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932" t="4270" r="700" b="4270"/>
          <a:stretch/>
        </p:blipFill>
        <p:spPr bwMode="auto">
          <a:xfrm>
            <a:off x="-10577" y="0"/>
            <a:ext cx="12202577" cy="685800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 xmlns:am3d="http://schemas.microsoft.com/office/drawing/2017/model3d" Requires="am3d">
          <p:graphicFrame>
            <p:nvGraphicFramePr>
              <p:cNvPr id="5" name="Modelo 3D 4">
                <a:extLst>
                  <a:ext uri="{FF2B5EF4-FFF2-40B4-BE49-F238E27FC236}">
                    <a16:creationId xmlns:a16="http://schemas.microsoft.com/office/drawing/2014/main" id="{03500BD0-F01B-A131-57E4-E2080F20DDF0}"/>
                  </a:ext>
                </a:extLst>
              </p:cNvPr>
              <p:cNvGraphicFramePr>
                <a:graphicFrameLocks noChangeAspect="1"/>
              </p:cNvGraphicFramePr>
              <p:nvPr/>
            </p:nvGraphicFramePr>
            <p:xfrm rot="15925243">
              <a:off x="648358" y="1907003"/>
              <a:ext cx="986832" cy="1065429"/>
            </p:xfrm>
            <a:graphic>
              <a:graphicData uri="http://schemas.microsoft.com/office/drawing/2017/model3d">
                <am3d:model3d r:embed="rId3">
                  <am3d:spPr>
                    <a:xfrm rot="15925243">
                      <a:off x="0" y="0"/>
                      <a:ext cx="986832" cy="1065429"/>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5463195" ay="1241032" az="5578725"/>
                    <am3d:postTrans dx="0" dy="0" dz="0"/>
                  </am3d:trans>
                  <am3d:raster rName="Office3DRenderer" rVer="16.0.8326">
                    <am3d:blip r:embed="rId4"/>
                  </am3d:raster>
                  <am3d:objViewport viewportSz="1897754"/>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5" name="Modelo 3D 4">
                <a:extLst>
                  <a:ext uri="{FF2B5EF4-FFF2-40B4-BE49-F238E27FC236}">
                    <a16:creationId xmlns:a16="http://schemas.microsoft.com/office/drawing/2014/main" id="{03500BD0-F01B-A131-57E4-E2080F20DDF0}"/>
                  </a:ext>
                </a:extLst>
              </p:cNvPr>
              <p:cNvPicPr>
                <a:picLocks noGrp="1" noRot="1" noChangeAspect="1" noMove="1" noResize="1" noEditPoints="1" noAdjustHandles="1" noChangeArrowheads="1" noChangeShapeType="1" noCrop="1"/>
              </p:cNvPicPr>
              <p:nvPr/>
            </p:nvPicPr>
            <p:blipFill>
              <a:blip r:embed="rId5"/>
              <a:stretch>
                <a:fillRect/>
              </a:stretch>
            </p:blipFill>
            <p:spPr>
              <a:xfrm rot="15925243">
                <a:off x="648358" y="1907003"/>
                <a:ext cx="986832" cy="1065429"/>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7" name="Modelo 3D 6">
                <a:extLst>
                  <a:ext uri="{FF2B5EF4-FFF2-40B4-BE49-F238E27FC236}">
                    <a16:creationId xmlns:a16="http://schemas.microsoft.com/office/drawing/2014/main" id="{93C24D11-922B-5E3D-615A-797EB1FAE728}"/>
                  </a:ext>
                </a:extLst>
              </p:cNvPr>
              <p:cNvGraphicFramePr>
                <a:graphicFrameLocks noChangeAspect="1"/>
              </p:cNvGraphicFramePr>
              <p:nvPr/>
            </p:nvGraphicFramePr>
            <p:xfrm rot="15925243">
              <a:off x="969973" y="-2431091"/>
              <a:ext cx="3956040" cy="2672999"/>
            </p:xfrm>
            <a:graphic>
              <a:graphicData uri="http://schemas.microsoft.com/office/drawing/2017/model3d">
                <am3d:model3d r:embed="rId3">
                  <am3d:spPr>
                    <a:xfrm rot="15925243">
                      <a:off x="0" y="0"/>
                      <a:ext cx="3956040" cy="2672999"/>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9308792" ay="-848827" az="387565"/>
                    <am3d:postTrans dx="0" dy="0" dz="0"/>
                  </am3d:trans>
                  <am3d:raster rName="Office3DRenderer" rVer="16.0.8326">
                    <am3d:blip r:embed="rId6"/>
                  </am3d:raster>
                  <am3d:objViewport viewportSz="7862937"/>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7" name="Modelo 3D 6">
                <a:extLst>
                  <a:ext uri="{FF2B5EF4-FFF2-40B4-BE49-F238E27FC236}">
                    <a16:creationId xmlns:a16="http://schemas.microsoft.com/office/drawing/2014/main" id="{93C24D11-922B-5E3D-615A-797EB1FAE728}"/>
                  </a:ext>
                </a:extLst>
              </p:cNvPr>
              <p:cNvPicPr>
                <a:picLocks noGrp="1" noRot="1" noChangeAspect="1" noMove="1" noResize="1" noEditPoints="1" noAdjustHandles="1" noChangeArrowheads="1" noChangeShapeType="1" noCrop="1"/>
              </p:cNvPicPr>
              <p:nvPr/>
            </p:nvPicPr>
            <p:blipFill>
              <a:blip r:embed="rId7"/>
              <a:stretch>
                <a:fillRect/>
              </a:stretch>
            </p:blipFill>
            <p:spPr>
              <a:xfrm rot="15925243">
                <a:off x="969973" y="-2431091"/>
                <a:ext cx="3956040" cy="2672999"/>
              </a:xfrm>
              <a:prstGeom prst="rect">
                <a:avLst/>
              </a:prstGeom>
            </p:spPr>
          </p:pic>
        </mc:Fallback>
      </mc:AlternateContent>
      <p:pic>
        <p:nvPicPr>
          <p:cNvPr id="11" name="Imagen 10">
            <a:extLst>
              <a:ext uri="{FF2B5EF4-FFF2-40B4-BE49-F238E27FC236}">
                <a16:creationId xmlns:a16="http://schemas.microsoft.com/office/drawing/2014/main" id="{D451DF36-63C1-A2CC-D8C0-C1DD6091FA87}"/>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9356846" y="281675"/>
            <a:ext cx="2664593" cy="1585064"/>
          </a:xfrm>
          <a:prstGeom prst="rect">
            <a:avLst/>
          </a:prstGeom>
        </p:spPr>
      </p:pic>
      <p:sp>
        <p:nvSpPr>
          <p:cNvPr id="12" name="Rectángulo 11">
            <a:extLst>
              <a:ext uri="{FF2B5EF4-FFF2-40B4-BE49-F238E27FC236}">
                <a16:creationId xmlns:a16="http://schemas.microsoft.com/office/drawing/2014/main" id="{7F1FF6A3-F3D9-9163-B01C-E7344E97562C}"/>
              </a:ext>
            </a:extLst>
          </p:cNvPr>
          <p:cNvSpPr/>
          <p:nvPr/>
        </p:nvSpPr>
        <p:spPr>
          <a:xfrm>
            <a:off x="-10577" y="11094605"/>
            <a:ext cx="8502517" cy="10849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a:p>
        </p:txBody>
      </p:sp>
      <p:pic>
        <p:nvPicPr>
          <p:cNvPr id="13" name="Imagen 12">
            <a:extLst>
              <a:ext uri="{FF2B5EF4-FFF2-40B4-BE49-F238E27FC236}">
                <a16:creationId xmlns:a16="http://schemas.microsoft.com/office/drawing/2014/main" id="{32F7C4F0-190A-ECF2-FFB2-06614F54E5D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69252" y="11135439"/>
            <a:ext cx="6652032" cy="929463"/>
          </a:xfrm>
          <a:prstGeom prst="rect">
            <a:avLst/>
          </a:prstGeom>
        </p:spPr>
      </p:pic>
      <p:sp>
        <p:nvSpPr>
          <p:cNvPr id="14" name="CuadroTexto 13">
            <a:extLst>
              <a:ext uri="{FF2B5EF4-FFF2-40B4-BE49-F238E27FC236}">
                <a16:creationId xmlns:a16="http://schemas.microsoft.com/office/drawing/2014/main" id="{4E8D56F7-066B-A142-87D6-BFABC3A223ED}"/>
              </a:ext>
            </a:extLst>
          </p:cNvPr>
          <p:cNvSpPr txBox="1"/>
          <p:nvPr/>
        </p:nvSpPr>
        <p:spPr>
          <a:xfrm>
            <a:off x="2196152" y="2612414"/>
            <a:ext cx="6212677" cy="1538883"/>
          </a:xfrm>
          <a:prstGeom prst="rect">
            <a:avLst/>
          </a:prstGeom>
          <a:noFill/>
        </p:spPr>
        <p:txBody>
          <a:bodyPr wrap="square" rtlCol="0">
            <a:spAutoFit/>
          </a:bodyPr>
          <a:lstStyle/>
          <a:p>
            <a:pPr algn="ctr"/>
            <a:r>
              <a:rPr lang="es-ES" sz="2000" b="1" i="0" dirty="0" smtClean="0">
                <a:effectLst/>
                <a:latin typeface="Century Gothic" panose="020B0502020202020204" pitchFamily="34" charset="0"/>
              </a:rPr>
              <a:t>“Cuando </a:t>
            </a:r>
            <a:r>
              <a:rPr lang="es-ES" sz="2000" b="1" i="0" dirty="0">
                <a:effectLst/>
                <a:latin typeface="Century Gothic" panose="020B0502020202020204" pitchFamily="34" charset="0"/>
              </a:rPr>
              <a:t>un equipo supera las individualidades y surge la confianza entre los individuos, la excelencia se vuelve una </a:t>
            </a:r>
            <a:r>
              <a:rPr lang="es-ES" sz="2000" b="1" i="0" dirty="0" smtClean="0">
                <a:effectLst/>
                <a:latin typeface="Century Gothic" panose="020B0502020202020204" pitchFamily="34" charset="0"/>
              </a:rPr>
              <a:t>realidad</a:t>
            </a:r>
            <a:r>
              <a:rPr lang="es-ES" sz="2000" b="1" dirty="0" smtClean="0">
                <a:latin typeface="Century Gothic" panose="020B0502020202020204" pitchFamily="34" charset="0"/>
              </a:rPr>
              <a:t>”</a:t>
            </a:r>
            <a:endParaRPr lang="es-ES" sz="2000" b="1" i="0" dirty="0">
              <a:effectLst/>
              <a:latin typeface="Century Gothic" panose="020B0502020202020204" pitchFamily="34" charset="0"/>
            </a:endParaRPr>
          </a:p>
          <a:p>
            <a:pPr algn="ctr"/>
            <a:endParaRPr lang="es-ES" sz="1600" b="1" dirty="0">
              <a:latin typeface="Century Gothic" panose="020B0502020202020204" pitchFamily="34" charset="0"/>
            </a:endParaRPr>
          </a:p>
          <a:p>
            <a:pPr algn="ctr"/>
            <a:r>
              <a:rPr lang="es-ES" sz="1600" b="1" i="0" dirty="0">
                <a:effectLst/>
                <a:latin typeface="Century Gothic" panose="020B0502020202020204" pitchFamily="34" charset="0"/>
              </a:rPr>
              <a:t>Joe </a:t>
            </a:r>
            <a:r>
              <a:rPr lang="es-ES" sz="1600" b="1" i="0" dirty="0" smtClean="0">
                <a:effectLst/>
                <a:latin typeface="Century Gothic" panose="020B0502020202020204" pitchFamily="34" charset="0"/>
              </a:rPr>
              <a:t>Paterno</a:t>
            </a:r>
            <a:endParaRPr lang="es-ES" sz="1600" b="1" i="0" dirty="0">
              <a:effectLst/>
              <a:latin typeface="Century Gothic" panose="020B0502020202020204" pitchFamily="34" charset="0"/>
            </a:endParaRPr>
          </a:p>
        </p:txBody>
      </p:sp>
      <p:sp>
        <p:nvSpPr>
          <p:cNvPr id="15" name="CuadroTexto 14">
            <a:extLst>
              <a:ext uri="{FF2B5EF4-FFF2-40B4-BE49-F238E27FC236}">
                <a16:creationId xmlns:a16="http://schemas.microsoft.com/office/drawing/2014/main" id="{B9178D5E-C344-6C3B-D534-E486CEDC329A}"/>
              </a:ext>
            </a:extLst>
          </p:cNvPr>
          <p:cNvSpPr txBox="1"/>
          <p:nvPr/>
        </p:nvSpPr>
        <p:spPr>
          <a:xfrm>
            <a:off x="9740045" y="5886490"/>
            <a:ext cx="2281394" cy="769441"/>
          </a:xfrm>
          <a:prstGeom prst="rect">
            <a:avLst/>
          </a:prstGeom>
          <a:noFill/>
        </p:spPr>
        <p:txBody>
          <a:bodyPr wrap="none" rtlCol="0">
            <a:spAutoFit/>
          </a:bodyPr>
          <a:lstStyle/>
          <a:p>
            <a:r>
              <a:rPr lang="es-419" sz="4400" dirty="0">
                <a:solidFill>
                  <a:schemeClr val="accent4">
                    <a:lumMod val="50000"/>
                  </a:schemeClr>
                </a:solidFill>
                <a:latin typeface="Bahnschrift SemiBold Condensed" panose="020B0502040204020203" pitchFamily="34" charset="0"/>
              </a:rPr>
              <a:t>ACADÉMICA</a:t>
            </a:r>
          </a:p>
        </p:txBody>
      </p:sp>
      <mc:AlternateContent xmlns:mc="http://schemas.openxmlformats.org/markup-compatibility/2006">
        <mc:Choice xmlns="" xmlns:am3d="http://schemas.microsoft.com/office/drawing/2017/model3d" Requires="am3d">
          <p:graphicFrame>
            <p:nvGraphicFramePr>
              <p:cNvPr id="16" name="Modelo 3D 15">
                <a:extLst>
                  <a:ext uri="{FF2B5EF4-FFF2-40B4-BE49-F238E27FC236}">
                    <a16:creationId xmlns:a16="http://schemas.microsoft.com/office/drawing/2014/main" id="{BD4A51F6-D937-F6C2-E772-EEF5B5E18A46}"/>
                  </a:ext>
                </a:extLst>
              </p:cNvPr>
              <p:cNvGraphicFramePr>
                <a:graphicFrameLocks noChangeAspect="1"/>
              </p:cNvGraphicFramePr>
              <p:nvPr/>
            </p:nvGraphicFramePr>
            <p:xfrm rot="15925243">
              <a:off x="2301088" y="5724896"/>
              <a:ext cx="902453" cy="876852"/>
            </p:xfrm>
            <a:graphic>
              <a:graphicData uri="http://schemas.microsoft.com/office/drawing/2017/model3d">
                <am3d:model3d r:embed="rId3">
                  <am3d:spPr>
                    <a:xfrm rot="15925243">
                      <a:off x="0" y="0"/>
                      <a:ext cx="902453" cy="876852"/>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6331341" ay="-465449" az="9244782"/>
                    <am3d:postTrans dx="0" dy="0" dz="0"/>
                  </am3d:trans>
                  <am3d:raster rName="Office3DRenderer" rVer="16.0.8326">
                    <am3d:blip r:embed="rId10"/>
                  </am3d:raster>
                  <am3d:objViewport viewportSz="1683299"/>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6" name="Modelo 3D 15">
                <a:extLst>
                  <a:ext uri="{FF2B5EF4-FFF2-40B4-BE49-F238E27FC236}">
                    <a16:creationId xmlns:a16="http://schemas.microsoft.com/office/drawing/2014/main" id="{BD4A51F6-D937-F6C2-E772-EEF5B5E18A46}"/>
                  </a:ext>
                </a:extLst>
              </p:cNvPr>
              <p:cNvPicPr>
                <a:picLocks noGrp="1" noRot="1" noChangeAspect="1" noMove="1" noResize="1" noEditPoints="1" noAdjustHandles="1" noChangeArrowheads="1" noChangeShapeType="1" noCrop="1"/>
              </p:cNvPicPr>
              <p:nvPr/>
            </p:nvPicPr>
            <p:blipFill>
              <a:blip r:embed="rId11"/>
              <a:stretch>
                <a:fillRect/>
              </a:stretch>
            </p:blipFill>
            <p:spPr>
              <a:xfrm rot="15925243">
                <a:off x="2301088" y="5724896"/>
                <a:ext cx="902453" cy="876852"/>
              </a:xfrm>
              <a:prstGeom prst="rect">
                <a:avLst/>
              </a:prstGeom>
            </p:spPr>
          </p:pic>
        </mc:Fallback>
      </mc:AlternateContent>
      <mc:AlternateContent xmlns:mc="http://schemas.openxmlformats.org/markup-compatibility/2006">
        <mc:Choice xmlns="" xmlns:am3d="http://schemas.microsoft.com/office/drawing/2017/model3d" Requires="am3d">
          <p:graphicFrame>
            <p:nvGraphicFramePr>
              <p:cNvPr id="17" name="Modelo 3D 16">
                <a:extLst>
                  <a:ext uri="{FF2B5EF4-FFF2-40B4-BE49-F238E27FC236}">
                    <a16:creationId xmlns:a16="http://schemas.microsoft.com/office/drawing/2014/main" id="{729B468D-C97B-3C3E-C05C-0826F11895D0}"/>
                  </a:ext>
                </a:extLst>
              </p:cNvPr>
              <p:cNvGraphicFramePr>
                <a:graphicFrameLocks noChangeAspect="1"/>
              </p:cNvGraphicFramePr>
              <p:nvPr/>
            </p:nvGraphicFramePr>
            <p:xfrm rot="15925243">
              <a:off x="-1528668" y="5021647"/>
              <a:ext cx="3392493" cy="2401985"/>
            </p:xfrm>
            <a:graphic>
              <a:graphicData uri="http://schemas.microsoft.com/office/drawing/2017/model3d">
                <am3d:model3d r:embed="rId3">
                  <am3d:spPr>
                    <a:xfrm rot="15925243">
                      <a:off x="0" y="0"/>
                      <a:ext cx="3392493" cy="2401985"/>
                    </a:xfrm>
                    <a:prstGeom prst="rect">
                      <a:avLst/>
                    </a:prstGeom>
                  </am3d:spPr>
                  <am3d:camera>
                    <am3d:pos x="0" y="0" z="73729042"/>
                    <am3d:up dx="0" dy="36000000" dz="0"/>
                    <am3d:lookAt x="0" y="0" z="0"/>
                    <am3d:perspective fov="2700000"/>
                  </am3d:camera>
                  <am3d:trans>
                    <am3d:meterPerModelUnit n="4058848" d="1000000"/>
                    <am3d:preTrans dx="-331609" dy="-25428182" dz="-30079090"/>
                    <am3d:scale>
                      <am3d:sx n="1000000" d="1000000"/>
                      <am3d:sy n="1000000" d="1000000"/>
                      <am3d:sz n="1000000" d="1000000"/>
                    </am3d:scale>
                    <am3d:rot ax="6828793" ay="-230697" az="518424"/>
                    <am3d:postTrans dx="0" dy="0" dz="0"/>
                  </am3d:trans>
                  <am3d:raster rName="Office3DRenderer" rVer="16.0.8326">
                    <am3d:blip r:embed="rId12"/>
                  </am3d:raster>
                  <am3d:objViewport viewportSz="6512596"/>
                  <am3d:ambientLight>
                    <am3d:clr>
                      <a:scrgbClr r="50000" g="50000" b="50000"/>
                    </am3d:clr>
                    <am3d:illuminance n="500000" d="1000000"/>
                  </am3d:ambientLight>
                  <am3d:ptLight rad="0">
                    <am3d:clr>
                      <a:scrgbClr r="100000" g="75000" b="50000"/>
                    </am3d:clr>
                    <am3d:intensity n="9765625" d="1000000"/>
                    <am3d:pos x="21959998" y="70920001" z="16344003"/>
                  </am3d:ptLight>
                  <am3d:ptLight rad="0">
                    <am3d:clr>
                      <a:scrgbClr r="40000" g="60000" b="95000"/>
                    </am3d:clr>
                    <am3d:intensity n="12250000" d="1000000"/>
                    <am3d:pos x="-37964106" y="51130435" z="57631972"/>
                  </am3d:ptLight>
                  <am3d:ptLight rad="0">
                    <am3d:clr>
                      <a:scrgbClr r="86837" g="72700" b="100000"/>
                    </am3d:clr>
                    <am3d:intensity n="3125000" d="1000000"/>
                    <am3d:pos x="-37739122" y="58056624" z="-34769649"/>
                  </am3d:ptLight>
                </am3d:model3d>
              </a:graphicData>
            </a:graphic>
          </p:graphicFrame>
        </mc:Choice>
        <mc:Fallback>
          <p:pic>
            <p:nvPicPr>
              <p:cNvPr id="17" name="Modelo 3D 16">
                <a:extLst>
                  <a:ext uri="{FF2B5EF4-FFF2-40B4-BE49-F238E27FC236}">
                    <a16:creationId xmlns:a16="http://schemas.microsoft.com/office/drawing/2014/main" id="{729B468D-C97B-3C3E-C05C-0826F11895D0}"/>
                  </a:ext>
                </a:extLst>
              </p:cNvPr>
              <p:cNvPicPr>
                <a:picLocks noGrp="1" noRot="1" noChangeAspect="1" noMove="1" noResize="1" noEditPoints="1" noAdjustHandles="1" noChangeArrowheads="1" noChangeShapeType="1" noCrop="1"/>
              </p:cNvPicPr>
              <p:nvPr/>
            </p:nvPicPr>
            <p:blipFill>
              <a:blip r:embed="rId13"/>
              <a:stretch>
                <a:fillRect/>
              </a:stretch>
            </p:blipFill>
            <p:spPr>
              <a:xfrm rot="15925243">
                <a:off x="-1528668" y="5021647"/>
                <a:ext cx="3392493" cy="2401985"/>
              </a:xfrm>
              <a:prstGeom prst="rect">
                <a:avLst/>
              </a:prstGeom>
            </p:spPr>
          </p:pic>
        </mc:Fallback>
      </mc:AlternateContent>
    </p:spTree>
    <p:extLst>
      <p:ext uri="{BB962C8B-B14F-4D97-AF65-F5344CB8AC3E}">
        <p14:creationId xmlns:p14="http://schemas.microsoft.com/office/powerpoint/2010/main" val="145962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37" presetClass="emph" presetSubtype="256" fill="hold" nodeType="withEffect">
                                  <p:stCondLst>
                                    <p:cond delay="0"/>
                                  </p:stCondLst>
                                  <p:childTnLst>
                                    <p:animRot by="-5400000">
                                      <p:cBhvr>
                                        <p:cTn id="9" dur="5000" fill="hold"/>
                                        <p:tgtEl>
                                          <p:spTgt spid="5"/>
                                        </p:tgtEl>
                                        <p:attrNameLst>
                                          <p:attrName>3d.view.rotation.y</p:attrName>
                                        </p:attrNameLst>
                                      </p:cBhvr>
                                    </p:animRot>
                                  </p:childTnLst>
                                </p:cTn>
                              </p:par>
                              <p:par>
                                <p:cTn id="10" presetID="37" presetClass="emph" presetSubtype="256" fill="hold" nodeType="withEffect">
                                  <p:stCondLst>
                                    <p:cond delay="0"/>
                                  </p:stCondLst>
                                  <p:childTnLst>
                                    <p:animRot by="-5400000">
                                      <p:cBhvr>
                                        <p:cTn id="11" dur="5000" fill="hold"/>
                                        <p:tgtEl>
                                          <p:spTgt spid="7"/>
                                        </p:tgtEl>
                                        <p:attrNameLst>
                                          <p:attrName>3d.view.rotation.y</p:attrName>
                                        </p:attrNameLst>
                                      </p:cBhvr>
                                    </p:animRot>
                                  </p:childTnLst>
                                </p:cTn>
                              </p:par>
                              <p:par>
                                <p:cTn id="12" presetID="37" presetClass="emph" presetSubtype="256" fill="hold" nodeType="withEffect">
                                  <p:stCondLst>
                                    <p:cond delay="0"/>
                                  </p:stCondLst>
                                  <p:childTnLst>
                                    <p:animRot by="-10800000">
                                      <p:cBhvr>
                                        <p:cTn id="13" dur="5000" fill="hold"/>
                                        <p:tgtEl>
                                          <p:spTgt spid="16"/>
                                        </p:tgtEl>
                                        <p:attrNameLst>
                                          <p:attrName>3d.view.rotation.y</p:attrName>
                                        </p:attrNameLst>
                                      </p:cBhvr>
                                    </p:animRot>
                                  </p:childTnLst>
                                </p:cTn>
                              </p:par>
                              <p:par>
                                <p:cTn id="14" presetID="37" presetClass="emph" presetSubtype="256" fill="hold" nodeType="withEffect">
                                  <p:stCondLst>
                                    <p:cond delay="0"/>
                                  </p:stCondLst>
                                  <p:childTnLst>
                                    <p:animRot by="-10800000">
                                      <p:cBhvr>
                                        <p:cTn id="15" dur="5000" fill="hold"/>
                                        <p:tgtEl>
                                          <p:spTgt spid="17"/>
                                        </p:tgtEl>
                                        <p:attrNameLst>
                                          <p:attrName>3d.view.rotation.y</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MARTES 06/12/2022 </a:t>
            </a: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0" y="6034176"/>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2402" y="5919904"/>
            <a:ext cx="6652032" cy="929463"/>
          </a:xfrm>
          <a:prstGeom prst="rect">
            <a:avLst/>
          </a:prstGeom>
        </p:spPr>
      </p:pic>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561520341"/>
              </p:ext>
            </p:extLst>
          </p:nvPr>
        </p:nvGraphicFramePr>
        <p:xfrm>
          <a:off x="311727" y="748145"/>
          <a:ext cx="11365345" cy="5404734"/>
        </p:xfrm>
        <a:graphic>
          <a:graphicData uri="http://schemas.openxmlformats.org/drawingml/2006/table">
            <a:tbl>
              <a:tblPr firstRow="1" bandRow="1">
                <a:tableStyleId>{5940675A-B579-460E-94D1-54222C63F5DA}</a:tableStyleId>
              </a:tblPr>
              <a:tblGrid>
                <a:gridCol w="1140690">
                  <a:extLst>
                    <a:ext uri="{9D8B030D-6E8A-4147-A177-3AD203B41FA5}">
                      <a16:colId xmlns:a16="http://schemas.microsoft.com/office/drawing/2014/main" val="157412738"/>
                    </a:ext>
                  </a:extLst>
                </a:gridCol>
                <a:gridCol w="4045528">
                  <a:extLst>
                    <a:ext uri="{9D8B030D-6E8A-4147-A177-3AD203B41FA5}">
                      <a16:colId xmlns:a16="http://schemas.microsoft.com/office/drawing/2014/main" val="2958520141"/>
                    </a:ext>
                  </a:extLst>
                </a:gridCol>
                <a:gridCol w="1052945">
                  <a:extLst>
                    <a:ext uri="{9D8B030D-6E8A-4147-A177-3AD203B41FA5}">
                      <a16:colId xmlns:a16="http://schemas.microsoft.com/office/drawing/2014/main" val="760072481"/>
                    </a:ext>
                  </a:extLst>
                </a:gridCol>
                <a:gridCol w="4156364">
                  <a:extLst>
                    <a:ext uri="{9D8B030D-6E8A-4147-A177-3AD203B41FA5}">
                      <a16:colId xmlns:a16="http://schemas.microsoft.com/office/drawing/2014/main" val="688105393"/>
                    </a:ext>
                  </a:extLst>
                </a:gridCol>
                <a:gridCol w="969818">
                  <a:extLst>
                    <a:ext uri="{9D8B030D-6E8A-4147-A177-3AD203B41FA5}">
                      <a16:colId xmlns:a16="http://schemas.microsoft.com/office/drawing/2014/main" val="1891848233"/>
                    </a:ext>
                  </a:extLst>
                </a:gridCol>
              </a:tblGrid>
              <a:tr h="353571">
                <a:tc>
                  <a:txBody>
                    <a:bodyPr/>
                    <a:lstStyle/>
                    <a:p>
                      <a:pPr algn="ctr"/>
                      <a:r>
                        <a:rPr lang="es-419" b="1" dirty="0"/>
                        <a:t>HORA</a:t>
                      </a:r>
                    </a:p>
                  </a:txBody>
                  <a:tcPr anchor="ctr">
                    <a:solidFill>
                      <a:schemeClr val="bg2">
                        <a:lumMod val="90000"/>
                      </a:schemeClr>
                    </a:solidFill>
                  </a:tcPr>
                </a:tc>
                <a:tc gridSpan="2">
                  <a:txBody>
                    <a:bodyPr/>
                    <a:lstStyle/>
                    <a:p>
                      <a:pPr algn="ctr"/>
                      <a:r>
                        <a:rPr lang="es-419" b="1" dirty="0"/>
                        <a:t>AUDITORIO CARLOS KLEMPRER</a:t>
                      </a:r>
                    </a:p>
                  </a:txBody>
                  <a:tcPr anchor="ctr">
                    <a:lnR w="3175" cap="flat" cmpd="sng" algn="ctr">
                      <a:solidFill>
                        <a:schemeClr val="tx1"/>
                      </a:solidFill>
                      <a:prstDash val="solid"/>
                      <a:round/>
                      <a:headEnd type="none" w="med" len="med"/>
                      <a:tailEnd type="none" w="med" len="med"/>
                    </a:lnR>
                    <a:solidFill>
                      <a:schemeClr val="bg2">
                        <a:lumMod val="90000"/>
                      </a:schemeClr>
                    </a:solidFill>
                  </a:tcPr>
                </a:tc>
                <a:tc hMerge="1">
                  <a:txBody>
                    <a:bodyPr/>
                    <a:lstStyle/>
                    <a:p>
                      <a:endParaRPr lang="es-419"/>
                    </a:p>
                  </a:txBody>
                  <a:tcPr/>
                </a:tc>
                <a:tc gridSpan="2">
                  <a:txBody>
                    <a:bodyPr/>
                    <a:lstStyle/>
                    <a:p>
                      <a:pPr algn="ctr"/>
                      <a:r>
                        <a:rPr lang="es-419" b="1" dirty="0"/>
                        <a:t>FOYER</a:t>
                      </a:r>
                    </a:p>
                  </a:txBody>
                  <a:tcPr anchor="ctr">
                    <a:lnL w="3175" cap="flat" cmpd="sng" algn="ctr">
                      <a:solidFill>
                        <a:schemeClr val="tx1"/>
                      </a:solidFill>
                      <a:prstDash val="solid"/>
                      <a:round/>
                      <a:headEnd type="none" w="med" len="med"/>
                      <a:tailEnd type="none" w="med" len="med"/>
                    </a:lnL>
                    <a:solidFill>
                      <a:schemeClr val="bg2">
                        <a:lumMod val="90000"/>
                      </a:schemeClr>
                    </a:solidFill>
                  </a:tcPr>
                </a:tc>
                <a:tc hMerge="1">
                  <a:txBody>
                    <a:bodyPr/>
                    <a:lstStyle/>
                    <a:p>
                      <a:endParaRPr lang="es-419"/>
                    </a:p>
                  </a:txBody>
                  <a:tcPr/>
                </a:tc>
                <a:extLst>
                  <a:ext uri="{0D108BD9-81ED-4DB2-BD59-A6C34878D82A}">
                    <a16:rowId xmlns:a16="http://schemas.microsoft.com/office/drawing/2014/main" val="2604670371"/>
                  </a:ext>
                </a:extLst>
              </a:tr>
              <a:tr h="324107">
                <a:tc>
                  <a:txBody>
                    <a:bodyPr/>
                    <a:lstStyle/>
                    <a:p>
                      <a:pPr algn="ctr"/>
                      <a:r>
                        <a:rPr lang="es-419" sz="1400" b="1" dirty="0" smtClean="0"/>
                        <a:t>8:30 </a:t>
                      </a:r>
                      <a:r>
                        <a:rPr lang="es-419" sz="1400" b="1" dirty="0"/>
                        <a:t>A.M.</a:t>
                      </a:r>
                    </a:p>
                  </a:txBody>
                  <a:tcPr anchor="ctr"/>
                </a:tc>
                <a:tc gridSpan="4">
                  <a:txBody>
                    <a:bodyPr/>
                    <a:lstStyle/>
                    <a:p>
                      <a:r>
                        <a:rPr lang="es-419" sz="1600" b="1" dirty="0"/>
                        <a:t>Acto de Apertura: </a:t>
                      </a:r>
                      <a:r>
                        <a:rPr lang="es-419" sz="1400" dirty="0"/>
                        <a:t>Palabras a cargo del Dr. Paul Camperos – Jefe del Departamento de Investigación</a:t>
                      </a:r>
                      <a:endParaRPr lang="es-419" sz="1600" dirty="0"/>
                    </a:p>
                  </a:txBody>
                  <a:tcPr/>
                </a:tc>
                <a:tc hMerge="1">
                  <a:txBody>
                    <a:bodyPr/>
                    <a:lstStyle/>
                    <a:p>
                      <a:endParaRPr lang="es-419" dirty="0"/>
                    </a:p>
                  </a:txBody>
                  <a:tcPr/>
                </a:tc>
                <a:tc hMerge="1">
                  <a:txBody>
                    <a:bodyPr/>
                    <a:lstStyle/>
                    <a:p>
                      <a:endParaRPr lang="es-419" sz="1600" dirty="0"/>
                    </a:p>
                  </a:txBody>
                  <a:tcPr>
                    <a:lnL w="3175" cap="flat" cmpd="sng" algn="ctr">
                      <a:solidFill>
                        <a:schemeClr val="tx1"/>
                      </a:solidFill>
                      <a:prstDash val="solid"/>
                      <a:round/>
                      <a:headEnd type="none" w="med" len="med"/>
                      <a:tailEnd type="none" w="med" len="med"/>
                    </a:lnL>
                  </a:tcPr>
                </a:tc>
                <a:tc hMerge="1">
                  <a:txBody>
                    <a:bodyPr/>
                    <a:lstStyle/>
                    <a:p>
                      <a:endParaRPr lang="es-419" dirty="0"/>
                    </a:p>
                  </a:txBody>
                  <a:tcPr/>
                </a:tc>
                <a:extLst>
                  <a:ext uri="{0D108BD9-81ED-4DB2-BD59-A6C34878D82A}">
                    <a16:rowId xmlns:a16="http://schemas.microsoft.com/office/drawing/2014/main" val="327119275"/>
                  </a:ext>
                </a:extLst>
              </a:tr>
              <a:tr h="328447">
                <a:tc rowSpan="2">
                  <a:txBody>
                    <a:bodyPr/>
                    <a:lstStyle/>
                    <a:p>
                      <a:pPr algn="ctr"/>
                      <a:r>
                        <a:rPr lang="es-419" sz="1400" b="1" dirty="0" smtClean="0"/>
                        <a:t>9:00 </a:t>
                      </a:r>
                      <a:r>
                        <a:rPr lang="es-419" sz="1400" b="1" dirty="0"/>
                        <a:t>A.M.</a:t>
                      </a:r>
                    </a:p>
                  </a:txBody>
                  <a:tcPr anchor="ctr"/>
                </a:tc>
                <a:tc gridSpan="2">
                  <a:txBody>
                    <a:bodyPr/>
                    <a:lstStyle/>
                    <a:p>
                      <a:pPr algn="ctr"/>
                      <a:r>
                        <a:rPr lang="es-419" sz="1600" b="1" dirty="0"/>
                        <a:t>Área Clínica</a:t>
                      </a:r>
                    </a:p>
                  </a:txBody>
                  <a:tcPr anchor="ct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600" b="1" dirty="0"/>
                        <a:t>Área Clínica</a:t>
                      </a:r>
                    </a:p>
                  </a:txBody>
                  <a:tcPr anchor="ctr">
                    <a:lnL w="12700" cap="flat" cmpd="sng" algn="ctr">
                      <a:solidFill>
                        <a:schemeClr val="tx1"/>
                      </a:solidFill>
                      <a:prstDash val="solid"/>
                      <a:round/>
                      <a:headEnd type="none" w="med" len="med"/>
                      <a:tailEnd type="none" w="med" len="med"/>
                    </a:lnL>
                    <a:solidFill>
                      <a:schemeClr val="accent5">
                        <a:lumMod val="20000"/>
                        <a:lumOff val="80000"/>
                      </a:schemeClr>
                    </a:solidFill>
                  </a:tcPr>
                </a:tc>
                <a:tc hMerge="1">
                  <a:txBody>
                    <a:bodyPr/>
                    <a:lstStyle/>
                    <a:p>
                      <a:endParaRPr lang="es-419"/>
                    </a:p>
                  </a:txBody>
                  <a:tcPr/>
                </a:tc>
                <a:extLst>
                  <a:ext uri="{0D108BD9-81ED-4DB2-BD59-A6C34878D82A}">
                    <a16:rowId xmlns:a16="http://schemas.microsoft.com/office/drawing/2014/main" val="3270425918"/>
                  </a:ext>
                </a:extLst>
              </a:tr>
              <a:tr h="235219">
                <a:tc vMerge="1">
                  <a:txBody>
                    <a:bodyPr/>
                    <a:lstStyle/>
                    <a:p>
                      <a:pPr algn="ctr"/>
                      <a:endParaRPr lang="es-419" sz="1400" b="1" dirty="0"/>
                    </a:p>
                  </a:txBody>
                  <a:tcPr/>
                </a:tc>
                <a:tc>
                  <a:txBody>
                    <a:bodyPr/>
                    <a:lstStyle/>
                    <a:p>
                      <a:pPr algn="ctr"/>
                      <a:r>
                        <a:rPr lang="es-419" sz="1400" b="1" dirty="0"/>
                        <a:t>TÍTULO</a:t>
                      </a:r>
                    </a:p>
                  </a:txBody>
                  <a:tcPr anchor="ctr"/>
                </a:tc>
                <a:tc>
                  <a:txBody>
                    <a:bodyPr/>
                    <a:lstStyle/>
                    <a:p>
                      <a:pPr algn="ctr"/>
                      <a:r>
                        <a:rPr lang="es-419" sz="1400" b="1" dirty="0"/>
                        <a:t>CÓDIGO</a:t>
                      </a:r>
                    </a:p>
                  </a:txBody>
                  <a:tcPr anchor="ctr">
                    <a:lnR w="12700" cap="flat" cmpd="sng" algn="ctr">
                      <a:solidFill>
                        <a:schemeClr val="tx1"/>
                      </a:solidFill>
                      <a:prstDash val="solid"/>
                      <a:round/>
                      <a:headEnd type="none" w="med" len="med"/>
                      <a:tailEnd type="none" w="med" len="med"/>
                    </a:lnR>
                  </a:tcPr>
                </a:tc>
                <a:tc>
                  <a:txBody>
                    <a:bodyPr/>
                    <a:lstStyle/>
                    <a:p>
                      <a:pPr algn="ctr"/>
                      <a:r>
                        <a:rPr lang="es-419" sz="1400" b="1" dirty="0"/>
                        <a:t>TÍTULO</a:t>
                      </a:r>
                    </a:p>
                  </a:txBody>
                  <a:tcPr anchor="ctr">
                    <a:lnL w="12700" cap="flat" cmpd="sng" algn="ctr">
                      <a:solidFill>
                        <a:schemeClr val="tx1"/>
                      </a:solidFill>
                      <a:prstDash val="solid"/>
                      <a:round/>
                      <a:headEnd type="none" w="med" len="med"/>
                      <a:tailEnd type="none" w="med" len="med"/>
                    </a:lnL>
                  </a:tcPr>
                </a:tc>
                <a:tc>
                  <a:txBody>
                    <a:bodyPr/>
                    <a:lstStyle/>
                    <a:p>
                      <a:pPr algn="ctr"/>
                      <a:r>
                        <a:rPr lang="es-419" sz="1400" b="1" dirty="0"/>
                        <a:t>CÓDIGO</a:t>
                      </a:r>
                    </a:p>
                  </a:txBody>
                  <a:tcPr anchor="ctr"/>
                </a:tc>
                <a:extLst>
                  <a:ext uri="{0D108BD9-81ED-4DB2-BD59-A6C34878D82A}">
                    <a16:rowId xmlns:a16="http://schemas.microsoft.com/office/drawing/2014/main" val="145012166"/>
                  </a:ext>
                </a:extLst>
              </a:tr>
              <a:tr h="707142">
                <a:tc>
                  <a:txBody>
                    <a:bodyPr/>
                    <a:lstStyle/>
                    <a:p>
                      <a:pPr algn="ctr"/>
                      <a:r>
                        <a:rPr lang="es-419" sz="1400" b="1" dirty="0" smtClean="0"/>
                        <a:t>9:15 A.M.</a:t>
                      </a:r>
                      <a:endParaRPr lang="es-419" sz="1400" b="1" dirty="0"/>
                    </a:p>
                  </a:txBody>
                  <a:tcPr anchor="ctr"/>
                </a:tc>
                <a:tc>
                  <a:txBody>
                    <a:bodyPr/>
                    <a:lstStyle/>
                    <a:p>
                      <a:pPr algn="just"/>
                      <a:r>
                        <a:rPr lang="es-CO" sz="1050" b="0" kern="1200" dirty="0">
                          <a:solidFill>
                            <a:schemeClr val="tx1"/>
                          </a:solidFill>
                          <a:effectLst/>
                          <a:latin typeface="+mn-lt"/>
                          <a:ea typeface="+mn-ea"/>
                          <a:cs typeface="+mn-cs"/>
                        </a:rPr>
                        <a:t>DESENLACE CLÍNICO EN ADULTOS CON COVID-19 TRATADOS CON ANTIBIOTICOTERAPIA PRECOZ. UN COHORTE RETROSPECTIVO EN EL CMDLT. ENERO-JUNIO 2021</a:t>
                      </a:r>
                    </a:p>
                    <a:p>
                      <a:pPr algn="just"/>
                      <a:r>
                        <a:rPr lang="es-CO" sz="1050" b="1" i="1" kern="1200" dirty="0">
                          <a:solidFill>
                            <a:schemeClr val="tx1"/>
                          </a:solidFill>
                          <a:effectLst/>
                          <a:latin typeface="+mn-lt"/>
                          <a:ea typeface="+mn-ea"/>
                          <a:cs typeface="+mn-cs"/>
                        </a:rPr>
                        <a:t>Autor:</a:t>
                      </a:r>
                      <a:r>
                        <a:rPr lang="es-CO" sz="1050" b="1" i="1" kern="1200" baseline="0" dirty="0">
                          <a:solidFill>
                            <a:schemeClr val="tx1"/>
                          </a:solidFill>
                          <a:effectLst/>
                          <a:latin typeface="+mn-lt"/>
                          <a:ea typeface="+mn-ea"/>
                          <a:cs typeface="+mn-cs"/>
                        </a:rPr>
                        <a:t> Dra. Arianny López Tutor: Dr. Nelson Simonovis</a:t>
                      </a:r>
                      <a:endParaRPr lang="es-419" sz="1050" b="1" i="1" dirty="0"/>
                    </a:p>
                  </a:txBody>
                  <a:tcPr anchor="ctr"/>
                </a:tc>
                <a:tc>
                  <a:txBody>
                    <a:bodyPr/>
                    <a:lstStyle/>
                    <a:p>
                      <a:pPr algn="l"/>
                      <a:r>
                        <a:rPr lang="es-419" sz="1400" b="1" dirty="0"/>
                        <a:t>MI082022</a:t>
                      </a:r>
                    </a:p>
                  </a:txBody>
                  <a:tcPr anchor="ctr"/>
                </a:tc>
                <a:tc>
                  <a:txBody>
                    <a:bodyPr/>
                    <a:lstStyle/>
                    <a:p>
                      <a:pPr algn="just"/>
                      <a:r>
                        <a:rPr lang="es-419" sz="1050" dirty="0"/>
                        <a:t>EMBOLISMO PULMONAR POR METIL-METACRILATO: REPORTE DE UN CASO</a:t>
                      </a:r>
                    </a:p>
                    <a:p>
                      <a:pPr algn="just"/>
                      <a:r>
                        <a:rPr lang="es-CO" sz="1050" b="1" i="1" kern="1200" dirty="0">
                          <a:solidFill>
                            <a:schemeClr val="tx1"/>
                          </a:solidFill>
                          <a:effectLst/>
                          <a:latin typeface="+mn-lt"/>
                          <a:ea typeface="+mn-ea"/>
                          <a:cs typeface="+mn-cs"/>
                        </a:rPr>
                        <a:t>Autor: Dr. Edgardo Parucho </a:t>
                      </a:r>
                      <a:r>
                        <a:rPr lang="es-CO" sz="1050" b="1" i="1" kern="1200" baseline="0" dirty="0">
                          <a:solidFill>
                            <a:schemeClr val="tx1"/>
                          </a:solidFill>
                          <a:effectLst/>
                          <a:latin typeface="+mn-lt"/>
                          <a:ea typeface="+mn-ea"/>
                          <a:cs typeface="+mn-cs"/>
                        </a:rPr>
                        <a:t>Tutor: Dr. José Ferrer</a:t>
                      </a:r>
                      <a:endParaRPr lang="es-419" sz="1050" dirty="0"/>
                    </a:p>
                  </a:txBody>
                  <a:tcPr anchor="ctr"/>
                </a:tc>
                <a:tc>
                  <a:txBody>
                    <a:bodyPr/>
                    <a:lstStyle/>
                    <a:p>
                      <a:pPr algn="l"/>
                      <a:r>
                        <a:rPr lang="es-419" sz="1400" b="1" dirty="0"/>
                        <a:t>MI552022</a:t>
                      </a:r>
                    </a:p>
                  </a:txBody>
                  <a:tcPr anchor="ctr"/>
                </a:tc>
                <a:extLst>
                  <a:ext uri="{0D108BD9-81ED-4DB2-BD59-A6C34878D82A}">
                    <a16:rowId xmlns:a16="http://schemas.microsoft.com/office/drawing/2014/main" val="2525941727"/>
                  </a:ext>
                </a:extLst>
              </a:tr>
              <a:tr h="707142">
                <a:tc>
                  <a:txBody>
                    <a:bodyPr/>
                    <a:lstStyle/>
                    <a:p>
                      <a:pPr algn="ctr"/>
                      <a:r>
                        <a:rPr lang="es-419" sz="1400" b="1" dirty="0" smtClean="0"/>
                        <a:t>9:30 </a:t>
                      </a:r>
                      <a:r>
                        <a:rPr lang="es-419" sz="1400" b="1" dirty="0"/>
                        <a:t>A.M.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0" kern="1200" dirty="0">
                          <a:solidFill>
                            <a:schemeClr val="tx1"/>
                          </a:solidFill>
                          <a:effectLst/>
                          <a:latin typeface="+mn-lt"/>
                          <a:ea typeface="+mn-ea"/>
                          <a:cs typeface="+mn-cs"/>
                        </a:rPr>
                        <a:t>TERAPIA ESTÁNDAR VERSUS PREMEDICACIÓN COMO ESTRATEGIA DE REDUCCIÓN DE EVENTOS RELACIONADOS CON TERAPIA TRANSFUSIONAL SANGUÍNEA, EN CMDLT JUNIO-OCTUBRE 2022</a:t>
                      </a:r>
                      <a:r>
                        <a:rPr lang="es-ES" sz="1050" b="0" dirty="0"/>
                        <a:t>.</a:t>
                      </a:r>
                      <a:r>
                        <a:rPr lang="es-CO" sz="1050" b="1" i="1" kern="1200" dirty="0">
                          <a:solidFill>
                            <a:schemeClr val="tx1"/>
                          </a:solidFill>
                          <a:effectLst/>
                          <a:latin typeface="+mn-lt"/>
                          <a:ea typeface="+mn-ea"/>
                          <a:cs typeface="+mn-cs"/>
                        </a:rPr>
                        <a:t> Autor: Dr. Kelvin</a:t>
                      </a:r>
                      <a:r>
                        <a:rPr lang="es-CO" sz="1050" b="1" i="1" kern="1200" baseline="0" dirty="0">
                          <a:solidFill>
                            <a:schemeClr val="tx1"/>
                          </a:solidFill>
                          <a:effectLst/>
                          <a:latin typeface="+mn-lt"/>
                          <a:ea typeface="+mn-ea"/>
                          <a:cs typeface="+mn-cs"/>
                        </a:rPr>
                        <a:t> Marchan Tutor: Dr. Nelson Simonovis</a:t>
                      </a:r>
                      <a:endParaRPr lang="es-419" sz="1050" b="1" i="1" dirty="0"/>
                    </a:p>
                  </a:txBody>
                  <a:tcPr anchor="ctr"/>
                </a:tc>
                <a:tc>
                  <a:txBody>
                    <a:bodyPr/>
                    <a:lstStyle/>
                    <a:p>
                      <a:pPr algn="l"/>
                      <a:r>
                        <a:rPr lang="es-419" sz="1400" b="1" dirty="0"/>
                        <a:t>MI052022</a:t>
                      </a:r>
                    </a:p>
                  </a:txBody>
                  <a:tcPr anchor="ctr"/>
                </a:tc>
                <a:tc>
                  <a:txBody>
                    <a:bodyPr/>
                    <a:lstStyle/>
                    <a:p>
                      <a:pPr algn="just"/>
                      <a:r>
                        <a:rPr lang="es-CO" sz="1050" b="0" kern="1200" dirty="0">
                          <a:solidFill>
                            <a:schemeClr val="tx1"/>
                          </a:solidFill>
                          <a:effectLst/>
                          <a:latin typeface="+mn-lt"/>
                          <a:ea typeface="+mn-ea"/>
                          <a:cs typeface="+mn-cs"/>
                        </a:rPr>
                        <a:t>FÍSTULA TRAQUEOESOFÁGICA COMO PRIMERA MANIFESTACIÓN DE ASOCIACIÓN DE VACTERL: REPORTE DE UN CASO. </a:t>
                      </a:r>
                    </a:p>
                    <a:p>
                      <a:pPr algn="just"/>
                      <a:r>
                        <a:rPr lang="es-CO" sz="1050" b="1" i="1" kern="1200" dirty="0">
                          <a:solidFill>
                            <a:schemeClr val="tx1"/>
                          </a:solidFill>
                          <a:effectLst/>
                          <a:latin typeface="+mn-lt"/>
                          <a:ea typeface="+mn-ea"/>
                          <a:cs typeface="+mn-cs"/>
                        </a:rPr>
                        <a:t>Autor: Dra. Vanessa Bergolla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Yolanda López</a:t>
                      </a:r>
                      <a:endParaRPr lang="es-419" sz="1050" b="1" i="1" dirty="0"/>
                    </a:p>
                  </a:txBody>
                  <a:tcPr anchor="ctr"/>
                </a:tc>
                <a:tc>
                  <a:txBody>
                    <a:bodyPr/>
                    <a:lstStyle/>
                    <a:p>
                      <a:pPr algn="l"/>
                      <a:r>
                        <a:rPr lang="es-419" sz="1400" b="1" dirty="0"/>
                        <a:t>PD302022</a:t>
                      </a:r>
                    </a:p>
                  </a:txBody>
                  <a:tcPr anchor="ctr"/>
                </a:tc>
                <a:extLst>
                  <a:ext uri="{0D108BD9-81ED-4DB2-BD59-A6C34878D82A}">
                    <a16:rowId xmlns:a16="http://schemas.microsoft.com/office/drawing/2014/main" val="890331017"/>
                  </a:ext>
                </a:extLst>
              </a:tr>
              <a:tr h="744913">
                <a:tc>
                  <a:txBody>
                    <a:bodyPr/>
                    <a:lstStyle/>
                    <a:p>
                      <a:pPr algn="ctr"/>
                      <a:r>
                        <a:rPr lang="es-419" sz="1400" b="1" dirty="0" smtClean="0"/>
                        <a:t>9:45 </a:t>
                      </a:r>
                      <a:r>
                        <a:rPr lang="es-419" sz="1400" b="1" dirty="0"/>
                        <a:t>A.M.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a:t>NT-PRO-BNP COMO FACTOR PREDICTOR DE MORTALIDAD EN PACIENTES HOSPITALIZADOS POR COVID-19 DURANTE EL PERIODO ENERO-OCTUBRE 2021</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Edgardo Parucho </a:t>
                      </a:r>
                      <a:r>
                        <a:rPr lang="es-CO" sz="1050" b="1" i="1" kern="1200" baseline="0" dirty="0">
                          <a:solidFill>
                            <a:schemeClr val="tx1"/>
                          </a:solidFill>
                          <a:effectLst/>
                          <a:latin typeface="+mn-lt"/>
                          <a:ea typeface="+mn-ea"/>
                          <a:cs typeface="+mn-cs"/>
                        </a:rPr>
                        <a:t>Tutor: Dr. Nelson Simonovis / </a:t>
                      </a:r>
                      <a:r>
                        <a:rPr lang="es-CO" sz="1050" b="1" i="1" kern="1200" baseline="0" dirty="0" smtClean="0">
                          <a:solidFill>
                            <a:schemeClr val="tx1"/>
                          </a:solidFill>
                          <a:effectLst/>
                          <a:latin typeface="+mn-lt"/>
                          <a:ea typeface="+mn-ea"/>
                          <a:cs typeface="+mn-cs"/>
                        </a:rPr>
                        <a:t>/ </a:t>
                      </a:r>
                      <a:r>
                        <a:rPr lang="es-CO" sz="1050" b="1" i="1" kern="1200" baseline="0" dirty="0">
                          <a:solidFill>
                            <a:schemeClr val="tx1"/>
                          </a:solidFill>
                          <a:effectLst/>
                          <a:latin typeface="+mn-lt"/>
                          <a:ea typeface="+mn-ea"/>
                          <a:cs typeface="+mn-cs"/>
                        </a:rPr>
                        <a:t>Dr. José </a:t>
                      </a:r>
                      <a:r>
                        <a:rPr lang="es-CO" sz="1050" b="1" i="1" kern="1200" baseline="0" dirty="0" err="1">
                          <a:solidFill>
                            <a:schemeClr val="tx1"/>
                          </a:solidFill>
                          <a:effectLst/>
                          <a:latin typeface="+mn-lt"/>
                          <a:ea typeface="+mn-ea"/>
                          <a:cs typeface="+mn-cs"/>
                        </a:rPr>
                        <a:t>Avelardo</a:t>
                      </a:r>
                      <a:r>
                        <a:rPr lang="es-CO" sz="1050" b="1" i="1" kern="1200" baseline="0" dirty="0">
                          <a:solidFill>
                            <a:schemeClr val="tx1"/>
                          </a:solidFill>
                          <a:effectLst/>
                          <a:latin typeface="+mn-lt"/>
                          <a:ea typeface="+mn-ea"/>
                          <a:cs typeface="+mn-cs"/>
                        </a:rPr>
                        <a:t> López</a:t>
                      </a:r>
                      <a:endParaRPr lang="es-419" sz="1050" b="1" i="1" dirty="0"/>
                    </a:p>
                  </a:txBody>
                  <a:tcPr anchor="ctr"/>
                </a:tc>
                <a:tc>
                  <a:txBody>
                    <a:bodyPr/>
                    <a:lstStyle/>
                    <a:p>
                      <a:pPr algn="l"/>
                      <a:r>
                        <a:rPr lang="es-419" sz="1400" b="1" dirty="0"/>
                        <a:t>MI072022</a:t>
                      </a:r>
                    </a:p>
                  </a:txBody>
                  <a:tcPr anchor="ctr"/>
                </a:tc>
                <a:tc>
                  <a:txBody>
                    <a:bodyPr/>
                    <a:lstStyle/>
                    <a:p>
                      <a:pPr algn="just"/>
                      <a:r>
                        <a:rPr lang="es-419" sz="1050" dirty="0"/>
                        <a:t>MENINGITIS POSTVACUNAL: A PROPÓSITO DE UN CASO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Felix Flores</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Patricia Díaz</a:t>
                      </a:r>
                      <a:endParaRPr lang="es-419" sz="1050" b="1" i="1" dirty="0"/>
                    </a:p>
                  </a:txBody>
                  <a:tcPr anchor="ctr"/>
                </a:tc>
                <a:tc>
                  <a:txBody>
                    <a:bodyPr/>
                    <a:lstStyle/>
                    <a:p>
                      <a:pPr algn="l"/>
                      <a:r>
                        <a:rPr lang="es-419" sz="1400" b="1" dirty="0"/>
                        <a:t>PD912022</a:t>
                      </a:r>
                    </a:p>
                  </a:txBody>
                  <a:tcPr anchor="ctr"/>
                </a:tc>
                <a:extLst>
                  <a:ext uri="{0D108BD9-81ED-4DB2-BD59-A6C34878D82A}">
                    <a16:rowId xmlns:a16="http://schemas.microsoft.com/office/drawing/2014/main" val="1238170237"/>
                  </a:ext>
                </a:extLst>
              </a:tr>
              <a:tr h="911706">
                <a:tc>
                  <a:txBody>
                    <a:bodyPr/>
                    <a:lstStyle/>
                    <a:p>
                      <a:pPr algn="ctr"/>
                      <a:r>
                        <a:rPr lang="es-419" sz="1400" b="1" dirty="0" smtClean="0"/>
                        <a:t>10:00 A.M.</a:t>
                      </a:r>
                      <a:endParaRPr lang="es-419" sz="1400" b="1" dirty="0"/>
                    </a:p>
                  </a:txBody>
                  <a:tcPr anchor="ctr"/>
                </a:tc>
                <a:tc>
                  <a:txBody>
                    <a:bodyPr/>
                    <a:lstStyle/>
                    <a:p>
                      <a:pPr algn="just"/>
                      <a:r>
                        <a:rPr lang="es-ES" sz="1050" dirty="0"/>
                        <a:t>TRASTORNO  NEUROCOGNITIVOS COMO FACTOR  DE  RIESGO PARA   COMPLICACIONES   INTRAHOSPITALARIAS   EN ADULTOS MAYORES DE 65 AÑOS EN</a:t>
                      </a:r>
                      <a:r>
                        <a:rPr lang="es-ES" sz="1050" baseline="0" dirty="0"/>
                        <a:t> EL </a:t>
                      </a:r>
                      <a:r>
                        <a:rPr lang="es-ES" sz="1050" dirty="0"/>
                        <a:t>CMDLTEN EL PERIODO FEBRERO – JUNIO 2022. COHORTE PROSPECTIVO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Alvaro Ortuño</a:t>
                      </a:r>
                      <a:r>
                        <a:rPr lang="es-CO" sz="1050" b="1" i="1" kern="1200" baseline="0" dirty="0">
                          <a:solidFill>
                            <a:schemeClr val="tx1"/>
                          </a:solidFill>
                          <a:effectLst/>
                          <a:latin typeface="+mn-lt"/>
                          <a:ea typeface="+mn-ea"/>
                          <a:cs typeface="+mn-cs"/>
                        </a:rPr>
                        <a:t> Tutor: Dr. Nelson Simonovis / Dra. Rosa Farías / Dra. </a:t>
                      </a:r>
                      <a:r>
                        <a:rPr lang="es-CO" sz="1050" b="1" i="1" kern="1200" baseline="0" dirty="0" err="1">
                          <a:solidFill>
                            <a:schemeClr val="tx1"/>
                          </a:solidFill>
                          <a:effectLst/>
                          <a:latin typeface="+mn-lt"/>
                          <a:ea typeface="+mn-ea"/>
                          <a:cs typeface="+mn-cs"/>
                        </a:rPr>
                        <a:t>Nathaly</a:t>
                      </a:r>
                      <a:r>
                        <a:rPr lang="es-CO" sz="1050" b="1" i="1" kern="1200" baseline="0" dirty="0">
                          <a:solidFill>
                            <a:schemeClr val="tx1"/>
                          </a:solidFill>
                          <a:effectLst/>
                          <a:latin typeface="+mn-lt"/>
                          <a:ea typeface="+mn-ea"/>
                          <a:cs typeface="+mn-cs"/>
                        </a:rPr>
                        <a:t> </a:t>
                      </a:r>
                      <a:r>
                        <a:rPr lang="es-CO" sz="1050" b="1" i="1" kern="1200" baseline="0" dirty="0" err="1">
                          <a:solidFill>
                            <a:schemeClr val="tx1"/>
                          </a:solidFill>
                          <a:effectLst/>
                          <a:latin typeface="+mn-lt"/>
                          <a:ea typeface="+mn-ea"/>
                          <a:cs typeface="+mn-cs"/>
                        </a:rPr>
                        <a:t>Atencio</a:t>
                      </a:r>
                      <a:endParaRPr lang="es-419" sz="1050" b="1" i="1" dirty="0"/>
                    </a:p>
                  </a:txBody>
                  <a:tcPr anchor="ctr"/>
                </a:tc>
                <a:tc>
                  <a:txBody>
                    <a:bodyPr/>
                    <a:lstStyle/>
                    <a:p>
                      <a:pPr algn="l"/>
                      <a:r>
                        <a:rPr lang="es-419" sz="1400" b="1" dirty="0"/>
                        <a:t>MI062022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050" dirty="0"/>
                        <a:t>SARCOMA DE EWING: A PROPÓSITO DE UN CASO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419" sz="1050" dirty="0"/>
                        <a:t> </a:t>
                      </a:r>
                      <a:r>
                        <a:rPr lang="es-CO" sz="1050" b="1" i="1" kern="1200" dirty="0">
                          <a:solidFill>
                            <a:schemeClr val="tx1"/>
                          </a:solidFill>
                          <a:effectLst/>
                          <a:latin typeface="+mn-lt"/>
                          <a:ea typeface="+mn-ea"/>
                          <a:cs typeface="+mn-cs"/>
                        </a:rPr>
                        <a:t>Autor: Dra.</a:t>
                      </a:r>
                      <a:r>
                        <a:rPr lang="es-CO" sz="1050" b="1" i="1" kern="1200" baseline="0" dirty="0">
                          <a:solidFill>
                            <a:schemeClr val="tx1"/>
                          </a:solidFill>
                          <a:effectLst/>
                          <a:latin typeface="+mn-lt"/>
                          <a:ea typeface="+mn-ea"/>
                          <a:cs typeface="+mn-cs"/>
                        </a:rPr>
                        <a:t> Yani Gutierrez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Patricia Díaz</a:t>
                      </a:r>
                      <a:endParaRPr lang="es-419" sz="1050" b="1" i="1" dirty="0"/>
                    </a:p>
                    <a:p>
                      <a:pPr algn="just"/>
                      <a:endParaRPr lang="es-419" sz="1050" dirty="0"/>
                    </a:p>
                  </a:txBody>
                  <a:tcPr anchor="ctr"/>
                </a:tc>
                <a:tc>
                  <a:txBody>
                    <a:bodyPr/>
                    <a:lstStyle/>
                    <a:p>
                      <a:pPr algn="l"/>
                      <a:r>
                        <a:rPr lang="es-419" sz="1400" b="1" dirty="0"/>
                        <a:t>PD922022</a:t>
                      </a:r>
                    </a:p>
                  </a:txBody>
                  <a:tcPr anchor="ctr"/>
                </a:tc>
                <a:extLst>
                  <a:ext uri="{0D108BD9-81ED-4DB2-BD59-A6C34878D82A}">
                    <a16:rowId xmlns:a16="http://schemas.microsoft.com/office/drawing/2014/main" val="1269571045"/>
                  </a:ext>
                </a:extLst>
              </a:tr>
              <a:tr h="657474">
                <a:tc>
                  <a:txBody>
                    <a:bodyPr/>
                    <a:lstStyle/>
                    <a:p>
                      <a:pPr algn="ctr"/>
                      <a:r>
                        <a:rPr lang="es-419" sz="1400" b="1" dirty="0" smtClean="0"/>
                        <a:t>10:15 A.M.</a:t>
                      </a:r>
                      <a:endParaRPr lang="es-419" sz="14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VE" sz="1050" b="0" kern="1200" dirty="0" smtClean="0">
                          <a:solidFill>
                            <a:schemeClr val="tx1"/>
                          </a:solidFill>
                          <a:effectLst/>
                          <a:latin typeface="+mn-lt"/>
                          <a:ea typeface="+mn-ea"/>
                          <a:cs typeface="+mn-cs"/>
                        </a:rPr>
                        <a:t>ESCALA CSBS-DP MODIFICADA: PROPUESTA DE SCREENING PRECOZ PARA DIAGNÓSTICO PRESUNTIVO DE TRASTORNO DE ESPECTRO AUTISTA </a:t>
                      </a:r>
                      <a:r>
                        <a:rPr lang="es-CO" sz="1050" b="1" i="1" kern="1200" dirty="0" smtClean="0">
                          <a:solidFill>
                            <a:schemeClr val="tx1"/>
                          </a:solidFill>
                          <a:effectLst/>
                          <a:latin typeface="+mn-lt"/>
                          <a:ea typeface="+mn-ea"/>
                          <a:cs typeface="+mn-cs"/>
                        </a:rPr>
                        <a:t>Autor: Dr. Andres Casanova </a:t>
                      </a:r>
                      <a:r>
                        <a:rPr lang="es-CO" sz="1050" b="1" i="1" kern="1200" baseline="0" dirty="0" smtClean="0">
                          <a:solidFill>
                            <a:schemeClr val="tx1"/>
                          </a:solidFill>
                          <a:effectLst/>
                          <a:latin typeface="+mn-lt"/>
                          <a:ea typeface="+mn-ea"/>
                          <a:cs typeface="+mn-cs"/>
                        </a:rPr>
                        <a:t>Tutor: Dra. Carmen Pazo</a:t>
                      </a:r>
                      <a:endParaRPr lang="es-419" sz="1050" b="1" i="1" dirty="0" smtClean="0"/>
                    </a:p>
                  </a:txBody>
                  <a:tcPr anchor="ctr"/>
                </a:tc>
                <a:tc>
                  <a:txBody>
                    <a:bodyPr/>
                    <a:lstStyle/>
                    <a:p>
                      <a:pPr algn="l"/>
                      <a:r>
                        <a:rPr lang="es-419" sz="1400" b="1" dirty="0" smtClean="0"/>
                        <a:t>PD652022</a:t>
                      </a:r>
                      <a:endParaRPr lang="es-419" sz="14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b="0" i="0" kern="1200" dirty="0" smtClean="0">
                          <a:solidFill>
                            <a:schemeClr val="tx1"/>
                          </a:solidFill>
                          <a:effectLst/>
                          <a:latin typeface="+mn-lt"/>
                          <a:ea typeface="+mn-ea"/>
                          <a:cs typeface="+mn-cs"/>
                        </a:rPr>
                        <a:t>INTOXICACIÓN INTENCIONAL CON INGESTA MASIVA DE ACETAMINOFÉN: REPORTE DE UN CASO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b="0" i="0" kern="120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Autor: Dra. Andrea Arias </a:t>
                      </a:r>
                      <a:r>
                        <a:rPr lang="es-CO" sz="1050" b="1" i="1" kern="1200" baseline="0" dirty="0" smtClean="0">
                          <a:solidFill>
                            <a:schemeClr val="tx1"/>
                          </a:solidFill>
                          <a:effectLst/>
                          <a:latin typeface="+mn-lt"/>
                          <a:ea typeface="+mn-ea"/>
                          <a:cs typeface="+mn-cs"/>
                        </a:rPr>
                        <a:t>Tutor: Dr. </a:t>
                      </a:r>
                      <a:r>
                        <a:rPr lang="es-ES" sz="1050" b="1" i="1" kern="1200" baseline="0" dirty="0" smtClean="0">
                          <a:solidFill>
                            <a:schemeClr val="tx1"/>
                          </a:solidFill>
                          <a:effectLst/>
                          <a:latin typeface="+mn-lt"/>
                          <a:ea typeface="+mn-ea"/>
                          <a:cs typeface="+mn-cs"/>
                        </a:rPr>
                        <a:t>Jorge Risquez</a:t>
                      </a:r>
                      <a:endParaRPr lang="es-419" sz="1050" dirty="0" smtClean="0"/>
                    </a:p>
                  </a:txBody>
                  <a:tcPr anchor="ctr"/>
                </a:tc>
                <a:tc>
                  <a:txBody>
                    <a:bodyPr/>
                    <a:lstStyle/>
                    <a:p>
                      <a:pPr algn="l"/>
                      <a:r>
                        <a:rPr lang="es-419" sz="1400" b="1" dirty="0" smtClean="0"/>
                        <a:t>PD022022</a:t>
                      </a:r>
                      <a:endParaRPr lang="es-419" sz="1400" b="1" dirty="0"/>
                    </a:p>
                  </a:txBody>
                  <a:tcPr anchor="ctr"/>
                </a:tc>
                <a:extLst>
                  <a:ext uri="{0D108BD9-81ED-4DB2-BD59-A6C34878D82A}">
                    <a16:rowId xmlns:a16="http://schemas.microsoft.com/office/drawing/2014/main" val="2348653401"/>
                  </a:ext>
                </a:extLst>
              </a:tr>
            </a:tbl>
          </a:graphicData>
        </a:graphic>
      </p:graphicFrame>
    </p:spTree>
    <p:extLst>
      <p:ext uri="{BB962C8B-B14F-4D97-AF65-F5344CB8AC3E}">
        <p14:creationId xmlns:p14="http://schemas.microsoft.com/office/powerpoint/2010/main" val="101879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1"/>
            <a:ext cx="12192000" cy="665018"/>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MARTES 06/12/2022</a:t>
            </a: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88975" y="6025543"/>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804" y="5919904"/>
            <a:ext cx="6652032" cy="929463"/>
          </a:xfrm>
          <a:prstGeom prst="rect">
            <a:avLst/>
          </a:prstGeom>
        </p:spPr>
      </p:pic>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1217003867"/>
              </p:ext>
            </p:extLst>
          </p:nvPr>
        </p:nvGraphicFramePr>
        <p:xfrm>
          <a:off x="290830" y="665019"/>
          <a:ext cx="11365345" cy="5641801"/>
        </p:xfrm>
        <a:graphic>
          <a:graphicData uri="http://schemas.openxmlformats.org/drawingml/2006/table">
            <a:tbl>
              <a:tblPr firstRow="1" bandRow="1">
                <a:tableStyleId>{5940675A-B579-460E-94D1-54222C63F5DA}</a:tableStyleId>
              </a:tblPr>
              <a:tblGrid>
                <a:gridCol w="1265381">
                  <a:extLst>
                    <a:ext uri="{9D8B030D-6E8A-4147-A177-3AD203B41FA5}">
                      <a16:colId xmlns:a16="http://schemas.microsoft.com/office/drawing/2014/main" val="157412738"/>
                    </a:ext>
                  </a:extLst>
                </a:gridCol>
                <a:gridCol w="3752389">
                  <a:extLst>
                    <a:ext uri="{9D8B030D-6E8A-4147-A177-3AD203B41FA5}">
                      <a16:colId xmlns:a16="http://schemas.microsoft.com/office/drawing/2014/main" val="2958520141"/>
                    </a:ext>
                  </a:extLst>
                </a:gridCol>
                <a:gridCol w="1221393">
                  <a:extLst>
                    <a:ext uri="{9D8B030D-6E8A-4147-A177-3AD203B41FA5}">
                      <a16:colId xmlns:a16="http://schemas.microsoft.com/office/drawing/2014/main" val="1437921357"/>
                    </a:ext>
                  </a:extLst>
                </a:gridCol>
                <a:gridCol w="3532909">
                  <a:extLst>
                    <a:ext uri="{9D8B030D-6E8A-4147-A177-3AD203B41FA5}">
                      <a16:colId xmlns:a16="http://schemas.microsoft.com/office/drawing/2014/main" val="688105393"/>
                    </a:ext>
                  </a:extLst>
                </a:gridCol>
                <a:gridCol w="410365">
                  <a:extLst>
                    <a:ext uri="{9D8B030D-6E8A-4147-A177-3AD203B41FA5}">
                      <a16:colId xmlns:a16="http://schemas.microsoft.com/office/drawing/2014/main" val="1891848233"/>
                    </a:ext>
                  </a:extLst>
                </a:gridCol>
                <a:gridCol w="1182908">
                  <a:extLst>
                    <a:ext uri="{9D8B030D-6E8A-4147-A177-3AD203B41FA5}">
                      <a16:colId xmlns:a16="http://schemas.microsoft.com/office/drawing/2014/main" val="2939808237"/>
                    </a:ext>
                  </a:extLst>
                </a:gridCol>
              </a:tblGrid>
              <a:tr h="241068">
                <a:tc>
                  <a:txBody>
                    <a:bodyPr/>
                    <a:lstStyle/>
                    <a:p>
                      <a:pPr algn="ctr"/>
                      <a:endParaRPr lang="es-419" sz="1600" b="1" dirty="0"/>
                    </a:p>
                  </a:txBody>
                  <a:tcPr anchor="ctr">
                    <a:solidFill>
                      <a:schemeClr val="bg2">
                        <a:lumMod val="90000"/>
                      </a:schemeClr>
                    </a:solidFill>
                  </a:tcPr>
                </a:tc>
                <a:tc gridSpan="2">
                  <a:txBody>
                    <a:bodyPr/>
                    <a:lstStyle/>
                    <a:p>
                      <a:pPr algn="ctr"/>
                      <a:r>
                        <a:rPr lang="es-419" sz="1600" b="1" dirty="0"/>
                        <a:t>AUDITORIO CARLOS KLEMPRER</a:t>
                      </a:r>
                    </a:p>
                  </a:txBody>
                  <a:tcPr anchor="ctr">
                    <a:solidFill>
                      <a:schemeClr val="bg2">
                        <a:lumMod val="90000"/>
                      </a:schemeClr>
                    </a:solidFill>
                  </a:tcPr>
                </a:tc>
                <a:tc hMerge="1">
                  <a:txBody>
                    <a:bodyPr/>
                    <a:lstStyle/>
                    <a:p>
                      <a:endParaRPr lang="es-VE"/>
                    </a:p>
                  </a:txBody>
                  <a:tcPr/>
                </a:tc>
                <a:tc gridSpan="3">
                  <a:txBody>
                    <a:bodyPr/>
                    <a:lstStyle/>
                    <a:p>
                      <a:pPr algn="ctr"/>
                      <a:r>
                        <a:rPr lang="es-419" sz="1600" b="1" dirty="0"/>
                        <a:t>FOYER</a:t>
                      </a:r>
                    </a:p>
                  </a:txBody>
                  <a:tcPr anchor="ctr">
                    <a:solidFill>
                      <a:schemeClr val="bg2">
                        <a:lumMod val="90000"/>
                      </a:schemeClr>
                    </a:solidFill>
                  </a:tcPr>
                </a:tc>
                <a:tc hMerge="1">
                  <a:txBody>
                    <a:bodyPr/>
                    <a:lstStyle/>
                    <a:p>
                      <a:endParaRPr lang="es-419"/>
                    </a:p>
                  </a:txBody>
                  <a:tcPr/>
                </a:tc>
                <a:tc hMerge="1">
                  <a:txBody>
                    <a:bodyPr/>
                    <a:lstStyle/>
                    <a:p>
                      <a:endParaRPr lang="es-VE"/>
                    </a:p>
                  </a:txBody>
                  <a:tcPr/>
                </a:tc>
                <a:extLst>
                  <a:ext uri="{0D108BD9-81ED-4DB2-BD59-A6C34878D82A}">
                    <a16:rowId xmlns:a16="http://schemas.microsoft.com/office/drawing/2014/main" val="2604670371"/>
                  </a:ext>
                </a:extLst>
              </a:tr>
              <a:tr h="24571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400" b="1" dirty="0"/>
                        <a:t>HORA</a:t>
                      </a:r>
                    </a:p>
                  </a:txBody>
                  <a:tcPr anchor="ctr"/>
                </a:tc>
                <a:tc gridSpan="2">
                  <a:txBody>
                    <a:bodyPr/>
                    <a:lstStyle/>
                    <a:p>
                      <a:pPr algn="ctr"/>
                      <a:r>
                        <a:rPr lang="es-419" sz="1400" b="1" dirty="0"/>
                        <a:t>Área Clínica </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VE"/>
                    </a:p>
                  </a:txBody>
                  <a:tcPr/>
                </a:tc>
                <a:tc gridSpan="3">
                  <a:txBody>
                    <a:bodyPr/>
                    <a:lstStyle/>
                    <a:p>
                      <a:pPr algn="ctr"/>
                      <a:r>
                        <a:rPr lang="es-419" sz="1400" b="1" dirty="0"/>
                        <a:t>Área Clínica </a:t>
                      </a: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hMerge="1">
                  <a:txBody>
                    <a:bodyPr/>
                    <a:lstStyle/>
                    <a:p>
                      <a:endParaRPr lang="es-419"/>
                    </a:p>
                  </a:txBody>
                  <a:tcPr/>
                </a:tc>
                <a:tc hMerge="1">
                  <a:txBody>
                    <a:bodyPr/>
                    <a:lstStyle/>
                    <a:p>
                      <a:endParaRPr lang="es-VE"/>
                    </a:p>
                  </a:txBody>
                  <a:tcPr/>
                </a:tc>
                <a:extLst>
                  <a:ext uri="{0D108BD9-81ED-4DB2-BD59-A6C34878D82A}">
                    <a16:rowId xmlns:a16="http://schemas.microsoft.com/office/drawing/2014/main" val="3270425918"/>
                  </a:ext>
                </a:extLst>
              </a:tr>
              <a:tr h="245718">
                <a:tc vMerge="1">
                  <a:txBody>
                    <a:bodyPr/>
                    <a:lstStyle/>
                    <a:p>
                      <a:pPr algn="ctr"/>
                      <a:endParaRPr lang="es-419" sz="1400" b="1" dirty="0"/>
                    </a:p>
                  </a:txBody>
                  <a:tcPr/>
                </a:tc>
                <a:tc>
                  <a:txBody>
                    <a:bodyPr/>
                    <a:lstStyle/>
                    <a:p>
                      <a:pPr algn="ctr"/>
                      <a:r>
                        <a:rPr lang="es-419" sz="1200" b="1" dirty="0"/>
                        <a:t>TÍTULO</a:t>
                      </a:r>
                    </a:p>
                  </a:txBody>
                  <a:tcPr/>
                </a:tc>
                <a:tc>
                  <a:txBody>
                    <a:bodyPr/>
                    <a:lstStyle/>
                    <a:p>
                      <a:pPr algn="ctr"/>
                      <a:r>
                        <a:rPr lang="es-419" sz="1200" b="1" dirty="0"/>
                        <a:t>CÓDIGO</a:t>
                      </a:r>
                    </a:p>
                  </a:txBody>
                  <a:tcPr>
                    <a:lnR w="3175" cap="flat" cmpd="sng" algn="ctr">
                      <a:solidFill>
                        <a:schemeClr val="tx1"/>
                      </a:solidFill>
                      <a:prstDash val="solid"/>
                      <a:round/>
                      <a:headEnd type="none" w="med" len="med"/>
                      <a:tailEnd type="none" w="med" len="med"/>
                    </a:lnR>
                  </a:tcPr>
                </a:tc>
                <a:tc>
                  <a:txBody>
                    <a:bodyPr/>
                    <a:lstStyle/>
                    <a:p>
                      <a:pPr algn="ctr"/>
                      <a:r>
                        <a:rPr lang="es-419" sz="1200" b="1" dirty="0"/>
                        <a:t>TÍTULO</a:t>
                      </a:r>
                    </a:p>
                  </a:txBody>
                  <a:tcPr>
                    <a:lnL w="3175" cap="flat" cmpd="sng" algn="ctr">
                      <a:solidFill>
                        <a:schemeClr val="tx1"/>
                      </a:solidFill>
                      <a:prstDash val="solid"/>
                      <a:round/>
                      <a:headEnd type="none" w="med" len="med"/>
                      <a:tailEnd type="none" w="med" len="med"/>
                    </a:lnL>
                  </a:tcPr>
                </a:tc>
                <a:tc gridSpan="2">
                  <a:txBody>
                    <a:bodyPr/>
                    <a:lstStyle/>
                    <a:p>
                      <a:pPr algn="ctr"/>
                      <a:r>
                        <a:rPr lang="es-419" sz="1200" b="1" dirty="0"/>
                        <a:t>CÓDIGO</a:t>
                      </a:r>
                    </a:p>
                  </a:txBody>
                  <a:tcPr/>
                </a:tc>
                <a:tc hMerge="1">
                  <a:txBody>
                    <a:bodyPr/>
                    <a:lstStyle/>
                    <a:p>
                      <a:endParaRPr lang="es-VE"/>
                    </a:p>
                  </a:txBody>
                  <a:tcPr/>
                </a:tc>
                <a:extLst>
                  <a:ext uri="{0D108BD9-81ED-4DB2-BD59-A6C34878D82A}">
                    <a16:rowId xmlns:a16="http://schemas.microsoft.com/office/drawing/2014/main" val="145012166"/>
                  </a:ext>
                </a:extLst>
              </a:tr>
              <a:tr h="218192">
                <a:tc>
                  <a:txBody>
                    <a:bodyPr/>
                    <a:lstStyle/>
                    <a:p>
                      <a:pPr algn="ctr"/>
                      <a:r>
                        <a:rPr lang="es-419" sz="1400" b="1" dirty="0"/>
                        <a:t>10:30 A.M.</a:t>
                      </a:r>
                    </a:p>
                  </a:txBody>
                  <a:tcPr anchor="ctr"/>
                </a:tc>
                <a:tc gridSpan="2">
                  <a:txBody>
                    <a:bodyPr/>
                    <a:lstStyle/>
                    <a:p>
                      <a:pPr algn="just"/>
                      <a:r>
                        <a:rPr lang="es-419" sz="1100" dirty="0"/>
                        <a:t>Break</a:t>
                      </a:r>
                    </a:p>
                  </a:txBody>
                  <a:tcPr>
                    <a:lnR w="3175" cap="flat" cmpd="sng" algn="ctr">
                      <a:solidFill>
                        <a:schemeClr val="tx1"/>
                      </a:solidFill>
                      <a:prstDash val="solid"/>
                      <a:round/>
                      <a:headEnd type="none" w="med" len="med"/>
                      <a:tailEnd type="none" w="med" len="med"/>
                    </a:lnR>
                  </a:tcPr>
                </a:tc>
                <a:tc hMerge="1">
                  <a:txBody>
                    <a:bodyPr/>
                    <a:lstStyle/>
                    <a:p>
                      <a:endParaRPr lang="es-VE"/>
                    </a:p>
                  </a:txBody>
                  <a:tcPr/>
                </a:tc>
                <a:tc gridSpan="3">
                  <a:txBody>
                    <a:bodyPr/>
                    <a:lstStyle/>
                    <a:p>
                      <a:pPr algn="just"/>
                      <a:endParaRPr lang="es-419" sz="1100" dirty="0"/>
                    </a:p>
                  </a:txBody>
                  <a:tcPr>
                    <a:lnL w="3175" cap="flat" cmpd="sng" algn="ctr">
                      <a:solidFill>
                        <a:schemeClr val="tx1"/>
                      </a:solidFill>
                      <a:prstDash val="solid"/>
                      <a:round/>
                      <a:headEnd type="none" w="med" len="med"/>
                      <a:tailEnd type="none" w="med" len="med"/>
                    </a:lnL>
                  </a:tcPr>
                </a:tc>
                <a:tc hMerge="1">
                  <a:txBody>
                    <a:bodyPr/>
                    <a:lstStyle/>
                    <a:p>
                      <a:pPr algn="ctr"/>
                      <a:endParaRPr lang="es-419" sz="1100" b="1" dirty="0"/>
                    </a:p>
                  </a:txBody>
                  <a:tcPr/>
                </a:tc>
                <a:tc hMerge="1">
                  <a:txBody>
                    <a:bodyPr/>
                    <a:lstStyle/>
                    <a:p>
                      <a:endParaRPr lang="es-VE"/>
                    </a:p>
                  </a:txBody>
                  <a:tcPr/>
                </a:tc>
                <a:extLst>
                  <a:ext uri="{0D108BD9-81ED-4DB2-BD59-A6C34878D82A}">
                    <a16:rowId xmlns:a16="http://schemas.microsoft.com/office/drawing/2014/main" val="1496020523"/>
                  </a:ext>
                </a:extLst>
              </a:tr>
              <a:tr h="604981">
                <a:tc>
                  <a:txBody>
                    <a:bodyPr/>
                    <a:lstStyle/>
                    <a:p>
                      <a:pPr algn="ctr"/>
                      <a:r>
                        <a:rPr lang="es-419" sz="1400" b="1" dirty="0"/>
                        <a:t>10:45 A.M.</a:t>
                      </a:r>
                    </a:p>
                  </a:txBody>
                  <a:tcPr anchor="ctr"/>
                </a:tc>
                <a:tc>
                  <a:txBody>
                    <a:bodyPr/>
                    <a:lstStyle/>
                    <a:p>
                      <a:pPr algn="just"/>
                      <a:r>
                        <a:rPr lang="es-ES" sz="1050" dirty="0"/>
                        <a:t>SIGNOS BLANDOS NEUROLÓGICOS EN PACIENTES CON MIGRAÑA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Néstor Pernía / Dra. </a:t>
                      </a:r>
                      <a:r>
                        <a:rPr lang="es-CO" sz="1050" b="1" i="1" kern="1200" dirty="0" err="1">
                          <a:solidFill>
                            <a:schemeClr val="tx1"/>
                          </a:solidFill>
                          <a:effectLst/>
                          <a:latin typeface="+mn-lt"/>
                          <a:ea typeface="+mn-ea"/>
                          <a:cs typeface="+mn-cs"/>
                        </a:rPr>
                        <a:t>Katherin</a:t>
                      </a:r>
                      <a:r>
                        <a:rPr lang="es-CO" sz="1050" b="1" i="1" kern="1200" dirty="0">
                          <a:solidFill>
                            <a:schemeClr val="tx1"/>
                          </a:solidFill>
                          <a:effectLst/>
                          <a:latin typeface="+mn-lt"/>
                          <a:ea typeface="+mn-ea"/>
                          <a:cs typeface="+mn-cs"/>
                        </a:rPr>
                        <a:t> Ramirez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Vladimir Fuenmayor / Dr. Daniel </a:t>
                      </a:r>
                      <a:r>
                        <a:rPr lang="es-CO" sz="1050" b="1" i="1" kern="1200" baseline="0" dirty="0" err="1">
                          <a:solidFill>
                            <a:schemeClr val="tx1"/>
                          </a:solidFill>
                          <a:effectLst/>
                          <a:latin typeface="+mn-lt"/>
                          <a:ea typeface="+mn-ea"/>
                          <a:cs typeface="+mn-cs"/>
                        </a:rPr>
                        <a:t>Foldats</a:t>
                      </a:r>
                      <a:r>
                        <a:rPr lang="es-CO" sz="1050" b="1" i="1" kern="1200" baseline="0" dirty="0">
                          <a:solidFill>
                            <a:schemeClr val="tx1"/>
                          </a:solidFill>
                          <a:effectLst/>
                          <a:latin typeface="+mn-lt"/>
                          <a:ea typeface="+mn-ea"/>
                          <a:cs typeface="+mn-cs"/>
                        </a:rPr>
                        <a:t> </a:t>
                      </a:r>
                      <a:endParaRPr lang="es-419" sz="1050" b="1" i="1" dirty="0"/>
                    </a:p>
                  </a:txBody>
                  <a:tcPr/>
                </a:tc>
                <a:tc>
                  <a:txBody>
                    <a:bodyPr/>
                    <a:lstStyle/>
                    <a:p>
                      <a:pPr algn="ctr"/>
                      <a:endParaRPr lang="es-419" sz="1400" b="1" dirty="0"/>
                    </a:p>
                    <a:p>
                      <a:pPr algn="ctr"/>
                      <a:r>
                        <a:rPr lang="es-419" sz="1400" b="1" dirty="0"/>
                        <a:t>RAM292022</a:t>
                      </a:r>
                    </a:p>
                  </a:txBody>
                  <a:tcPr/>
                </a:tc>
                <a:tc gridSpan="2">
                  <a:txBody>
                    <a:bodyPr/>
                    <a:lstStyle/>
                    <a:p>
                      <a:pPr algn="just"/>
                      <a:r>
                        <a:rPr lang="en-US" sz="1050" b="0" i="0" kern="1200" dirty="0">
                          <a:solidFill>
                            <a:schemeClr val="tx1"/>
                          </a:solidFill>
                          <a:effectLst/>
                          <a:latin typeface="+mn-lt"/>
                          <a:ea typeface="+mn-ea"/>
                          <a:cs typeface="+mn-cs"/>
                        </a:rPr>
                        <a:t>EPILEPSIA AUTOLIMITADA CON ESPIGAS CENTRO TEMPORALES: REPORTE DE UN </a:t>
                      </a:r>
                      <a:r>
                        <a:rPr lang="en-US" sz="1050" b="0" i="0" kern="1200" dirty="0" smtClean="0">
                          <a:solidFill>
                            <a:schemeClr val="tx1"/>
                          </a:solidFill>
                          <a:effectLst/>
                          <a:latin typeface="+mn-lt"/>
                          <a:ea typeface="+mn-ea"/>
                          <a:cs typeface="+mn-cs"/>
                        </a:rPr>
                        <a:t>CASO.</a:t>
                      </a:r>
                    </a:p>
                    <a:p>
                      <a:pPr algn="just"/>
                      <a:r>
                        <a:rPr lang="es-CO" sz="1050" b="1" i="1" kern="1200" dirty="0" smtClean="0">
                          <a:solidFill>
                            <a:schemeClr val="tx1"/>
                          </a:solidFill>
                          <a:effectLst/>
                          <a:latin typeface="+mn-lt"/>
                          <a:ea typeface="+mn-ea"/>
                          <a:cs typeface="+mn-cs"/>
                        </a:rPr>
                        <a:t>Autor</a:t>
                      </a:r>
                      <a:r>
                        <a:rPr lang="es-CO" sz="1050" b="1" i="1" kern="1200" dirty="0">
                          <a:solidFill>
                            <a:schemeClr val="tx1"/>
                          </a:solidFill>
                          <a:effectLst/>
                          <a:latin typeface="+mn-lt"/>
                          <a:ea typeface="+mn-ea"/>
                          <a:cs typeface="+mn-cs"/>
                        </a:rPr>
                        <a:t>: Dra. Sofía Isea </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Tutor</a:t>
                      </a:r>
                      <a:r>
                        <a:rPr lang="es-CO" sz="1050" b="1" i="1" kern="1200" dirty="0">
                          <a:solidFill>
                            <a:schemeClr val="tx1"/>
                          </a:solidFill>
                          <a:effectLst/>
                          <a:latin typeface="+mn-lt"/>
                          <a:ea typeface="+mn-ea"/>
                          <a:cs typeface="+mn-cs"/>
                        </a:rPr>
                        <a:t>:</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Aliria Carpio</a:t>
                      </a:r>
                      <a:endParaRPr lang="es-419" sz="1050" b="1" i="1" dirty="0"/>
                    </a:p>
                  </a:txBody>
                  <a:tcPr/>
                </a:tc>
                <a:tc hMerge="1">
                  <a:txBody>
                    <a:bodyPr/>
                    <a:lstStyle/>
                    <a:p>
                      <a:pPr algn="ctr"/>
                      <a:endParaRPr lang="es-419" sz="1100" b="1" dirty="0"/>
                    </a:p>
                  </a:txBody>
                  <a:tcPr/>
                </a:tc>
                <a:tc>
                  <a:txBody>
                    <a:bodyPr/>
                    <a:lstStyle/>
                    <a:p>
                      <a:pPr algn="ctr"/>
                      <a:endParaRPr lang="en-US" sz="1400" b="1" i="0" kern="1200" dirty="0">
                        <a:solidFill>
                          <a:schemeClr val="tx1"/>
                        </a:solidFill>
                        <a:effectLst/>
                        <a:latin typeface="+mn-lt"/>
                        <a:ea typeface="+mn-ea"/>
                        <a:cs typeface="+mn-cs"/>
                      </a:endParaRPr>
                    </a:p>
                    <a:p>
                      <a:pPr algn="ctr"/>
                      <a:r>
                        <a:rPr lang="en-US" sz="1400" b="1" i="0" kern="1200" dirty="0">
                          <a:solidFill>
                            <a:schemeClr val="tx1"/>
                          </a:solidFill>
                          <a:effectLst/>
                          <a:latin typeface="+mn-lt"/>
                          <a:ea typeface="+mn-ea"/>
                          <a:cs typeface="+mn-cs"/>
                        </a:rPr>
                        <a:t>PD342022</a:t>
                      </a:r>
                      <a:endParaRPr lang="es-419" sz="1100" b="1" dirty="0"/>
                    </a:p>
                  </a:txBody>
                  <a:tcPr/>
                </a:tc>
                <a:extLst>
                  <a:ext uri="{0D108BD9-81ED-4DB2-BD59-A6C34878D82A}">
                    <a16:rowId xmlns:a16="http://schemas.microsoft.com/office/drawing/2014/main" val="343188132"/>
                  </a:ext>
                </a:extLst>
              </a:tr>
              <a:tr h="694267">
                <a:tc>
                  <a:txBody>
                    <a:bodyPr/>
                    <a:lstStyle/>
                    <a:p>
                      <a:pPr algn="ctr"/>
                      <a:r>
                        <a:rPr lang="es-419" sz="1400" b="1" dirty="0"/>
                        <a:t>11:00 A.M.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0" kern="1200" dirty="0" smtClean="0">
                          <a:solidFill>
                            <a:schemeClr val="tx1"/>
                          </a:solidFill>
                          <a:effectLst/>
                          <a:latin typeface="+mn-lt"/>
                          <a:ea typeface="+mn-ea"/>
                          <a:cs typeface="+mn-cs"/>
                        </a:rPr>
                        <a:t>EVALUACIÓN DE LA CALIDAD DE VIDA EN LOS PACIENTES OPERADOS DE CIRUGÍA BARIÁTRICA EN EL CMDLT</a:t>
                      </a:r>
                      <a:endParaRPr lang="es-CO" sz="1050" b="0" i="1" kern="1200" dirty="0" smtClean="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a:t>
                      </a:r>
                      <a:r>
                        <a:rPr lang="es-CO" sz="1050" b="1" i="1" kern="1200" dirty="0">
                          <a:solidFill>
                            <a:schemeClr val="tx1"/>
                          </a:solidFill>
                          <a:effectLst/>
                          <a:latin typeface="+mn-lt"/>
                          <a:ea typeface="+mn-ea"/>
                          <a:cs typeface="+mn-cs"/>
                        </a:rPr>
                        <a:t>: Dra. </a:t>
                      </a:r>
                      <a:r>
                        <a:rPr lang="es-CO" sz="1050" b="1" i="1" kern="1200" dirty="0" smtClean="0">
                          <a:solidFill>
                            <a:schemeClr val="tx1"/>
                          </a:solidFill>
                          <a:effectLst/>
                          <a:latin typeface="+mn-lt"/>
                          <a:ea typeface="+mn-ea"/>
                          <a:cs typeface="+mn-cs"/>
                        </a:rPr>
                        <a:t>Lenny</a:t>
                      </a:r>
                      <a:r>
                        <a:rPr lang="es-CO" sz="1050" b="1" i="1" kern="1200" baseline="0" dirty="0" smtClean="0">
                          <a:solidFill>
                            <a:schemeClr val="tx1"/>
                          </a:solidFill>
                          <a:effectLst/>
                          <a:latin typeface="+mn-lt"/>
                          <a:ea typeface="+mn-ea"/>
                          <a:cs typeface="+mn-cs"/>
                        </a:rPr>
                        <a:t> Palma / Dr. Nelson Solórzano </a:t>
                      </a:r>
                      <a:r>
                        <a:rPr lang="es-CO" sz="1050" b="1" i="1" kern="1200" dirty="0" smtClean="0">
                          <a:solidFill>
                            <a:schemeClr val="tx1"/>
                          </a:solidFill>
                          <a:effectLst/>
                          <a:latin typeface="+mn-lt"/>
                          <a:ea typeface="+mn-ea"/>
                          <a:cs typeface="+mn-cs"/>
                        </a:rPr>
                        <a:t>Tutor</a:t>
                      </a:r>
                      <a:r>
                        <a:rPr lang="es-CO" sz="1050" b="1" i="1" kern="1200" dirty="0">
                          <a:solidFill>
                            <a:schemeClr val="tx1"/>
                          </a:solidFill>
                          <a:effectLst/>
                          <a:latin typeface="+mn-lt"/>
                          <a:ea typeface="+mn-ea"/>
                          <a:cs typeface="+mn-cs"/>
                        </a:rPr>
                        <a:t>:</a:t>
                      </a:r>
                      <a:r>
                        <a:rPr lang="es-CO" sz="1050" b="1" i="1" kern="1200" baseline="0" dirty="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 Carlos Anderson </a:t>
                      </a:r>
                      <a:endParaRPr lang="es-419" sz="1050" b="1" i="1" dirty="0"/>
                    </a:p>
                  </a:txBody>
                  <a:tcPr/>
                </a:tc>
                <a:tc>
                  <a:txBody>
                    <a:bodyPr/>
                    <a:lstStyle/>
                    <a:p>
                      <a:pPr algn="ctr"/>
                      <a:endParaRPr lang="es-419" sz="1400" b="1" dirty="0"/>
                    </a:p>
                    <a:p>
                      <a:pPr algn="ctr"/>
                      <a:r>
                        <a:rPr lang="es-419" sz="1400" b="1" dirty="0" smtClean="0"/>
                        <a:t>RAM612022</a:t>
                      </a:r>
                      <a:endParaRPr lang="es-419" sz="1400" b="1" dirty="0"/>
                    </a:p>
                  </a:txBody>
                  <a:tcPr/>
                </a:tc>
                <a:tc gridSpan="2">
                  <a:txBody>
                    <a:bodyPr/>
                    <a:lstStyle/>
                    <a:p>
                      <a:pPr algn="just"/>
                      <a:r>
                        <a:rPr lang="en-US" sz="1050" b="0" i="0" kern="1200" dirty="0">
                          <a:solidFill>
                            <a:schemeClr val="tx1"/>
                          </a:solidFill>
                          <a:effectLst/>
                          <a:latin typeface="+mn-lt"/>
                          <a:ea typeface="+mn-ea"/>
                          <a:cs typeface="+mn-cs"/>
                        </a:rPr>
                        <a:t>PÉNFIGO PARANEOPLÁSICO SECUNDARIO A CARCINOMA EPIDERMIODE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a:t>
                      </a:r>
                      <a:r>
                        <a:rPr lang="es-CO" sz="1050" b="1" i="1" kern="1200" dirty="0" err="1">
                          <a:solidFill>
                            <a:schemeClr val="tx1"/>
                          </a:solidFill>
                          <a:effectLst/>
                          <a:latin typeface="+mn-lt"/>
                          <a:ea typeface="+mn-ea"/>
                          <a:cs typeface="+mn-cs"/>
                        </a:rPr>
                        <a:t>Yesus</a:t>
                      </a:r>
                      <a:r>
                        <a:rPr lang="es-CO" sz="1050" b="1" i="1" kern="1200" dirty="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Fernández</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Tutor</a:t>
                      </a:r>
                      <a:r>
                        <a:rPr lang="es-CO" sz="1050" b="1" i="1" kern="1200" dirty="0">
                          <a:solidFill>
                            <a:schemeClr val="tx1"/>
                          </a:solidFill>
                          <a:effectLst/>
                          <a:latin typeface="+mn-lt"/>
                          <a:ea typeface="+mn-ea"/>
                          <a:cs typeface="+mn-cs"/>
                        </a:rPr>
                        <a:t>:</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a:t>
                      </a:r>
                      <a:r>
                        <a:rPr lang="es-ES" sz="1050" b="1" i="1" kern="1200" dirty="0">
                          <a:solidFill>
                            <a:schemeClr val="tx1"/>
                          </a:solidFill>
                          <a:effectLst/>
                          <a:latin typeface="+mn-lt"/>
                          <a:ea typeface="+mn-ea"/>
                          <a:cs typeface="+mn-cs"/>
                        </a:rPr>
                        <a:t>Daniela</a:t>
                      </a:r>
                      <a:r>
                        <a:rPr lang="es-ES" sz="1050" b="1" i="1" kern="1200" baseline="0" dirty="0">
                          <a:solidFill>
                            <a:schemeClr val="tx1"/>
                          </a:solidFill>
                          <a:effectLst/>
                          <a:latin typeface="+mn-lt"/>
                          <a:ea typeface="+mn-ea"/>
                          <a:cs typeface="+mn-cs"/>
                        </a:rPr>
                        <a:t> </a:t>
                      </a:r>
                      <a:r>
                        <a:rPr lang="es-ES" sz="1050" b="1" i="1" kern="1200" baseline="0" dirty="0" err="1">
                          <a:solidFill>
                            <a:schemeClr val="tx1"/>
                          </a:solidFill>
                          <a:effectLst/>
                          <a:latin typeface="+mn-lt"/>
                          <a:ea typeface="+mn-ea"/>
                          <a:cs typeface="+mn-cs"/>
                        </a:rPr>
                        <a:t>Pertrucci</a:t>
                      </a:r>
                      <a:endParaRPr lang="es-419" sz="1050" b="1" i="1" dirty="0"/>
                    </a:p>
                    <a:p>
                      <a:pPr algn="just"/>
                      <a:endParaRPr lang="es-419" sz="1050"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419" sz="14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i="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tx1"/>
                          </a:solidFill>
                          <a:effectLst/>
                          <a:latin typeface="+mn-lt"/>
                          <a:ea typeface="+mn-ea"/>
                          <a:cs typeface="+mn-cs"/>
                        </a:rPr>
                        <a:t>RAM0422022</a:t>
                      </a:r>
                      <a:endParaRPr lang="es-419" sz="1400" b="1" dirty="0"/>
                    </a:p>
                  </a:txBody>
                  <a:tcPr/>
                </a:tc>
                <a:extLst>
                  <a:ext uri="{0D108BD9-81ED-4DB2-BD59-A6C34878D82A}">
                    <a16:rowId xmlns:a16="http://schemas.microsoft.com/office/drawing/2014/main" val="3260979624"/>
                  </a:ext>
                </a:extLst>
              </a:tr>
              <a:tr h="245718">
                <a:tc>
                  <a:txBody>
                    <a:bodyPr/>
                    <a:lstStyle/>
                    <a:p>
                      <a:pPr algn="ctr"/>
                      <a:r>
                        <a:rPr lang="es-419" sz="1400" b="1" dirty="0"/>
                        <a:t>11:15 A.M</a:t>
                      </a:r>
                    </a:p>
                  </a:txBody>
                  <a:tcPr anchor="ctr"/>
                </a:tc>
                <a:tc>
                  <a:txBody>
                    <a:bodyPr/>
                    <a:lstStyle/>
                    <a:p>
                      <a:pPr algn="just"/>
                      <a:r>
                        <a:rPr lang="es-ES" sz="1050" dirty="0"/>
                        <a:t>INCIDENCIA DE INFECCIONES DEL TRACTO URINARIO POST INFECCIÓN POR COVID–19 EN EL ÁREA DE HOSPITALIZACIÓN DE CMDLT OCTUBRE 2021 – FEBRERO </a:t>
                      </a:r>
                      <a:r>
                        <a:rPr lang="es-ES" sz="1050" dirty="0" smtClean="0"/>
                        <a:t>2022</a:t>
                      </a:r>
                    </a:p>
                    <a:p>
                      <a:pPr algn="just"/>
                      <a:r>
                        <a:rPr lang="es-CO" sz="1050" b="1" i="1" kern="1200" dirty="0" smtClean="0">
                          <a:solidFill>
                            <a:schemeClr val="tx1"/>
                          </a:solidFill>
                          <a:effectLst/>
                          <a:latin typeface="+mn-lt"/>
                          <a:ea typeface="+mn-ea"/>
                          <a:cs typeface="+mn-cs"/>
                        </a:rPr>
                        <a:t>Autor</a:t>
                      </a:r>
                      <a:r>
                        <a:rPr lang="es-CO" sz="1050" b="1" i="1" kern="1200" dirty="0">
                          <a:solidFill>
                            <a:schemeClr val="tx1"/>
                          </a:solidFill>
                          <a:effectLst/>
                          <a:latin typeface="+mn-lt"/>
                          <a:ea typeface="+mn-ea"/>
                          <a:cs typeface="+mn-cs"/>
                        </a:rPr>
                        <a:t>: Dr. Luis Javier Flores / Dra. </a:t>
                      </a:r>
                      <a:r>
                        <a:rPr lang="es-CO" sz="1050" b="1" i="1" kern="1200" dirty="0" err="1">
                          <a:solidFill>
                            <a:schemeClr val="tx1"/>
                          </a:solidFill>
                          <a:effectLst/>
                          <a:latin typeface="+mn-lt"/>
                          <a:ea typeface="+mn-ea"/>
                          <a:cs typeface="+mn-cs"/>
                        </a:rPr>
                        <a:t>Frangelli</a:t>
                      </a:r>
                      <a:r>
                        <a:rPr lang="es-CO" sz="1050" b="1" i="1" kern="1200" dirty="0">
                          <a:solidFill>
                            <a:schemeClr val="tx1"/>
                          </a:solidFill>
                          <a:effectLst/>
                          <a:latin typeface="+mn-lt"/>
                          <a:ea typeface="+mn-ea"/>
                          <a:cs typeface="+mn-cs"/>
                        </a:rPr>
                        <a:t> Hernández Tutor:</a:t>
                      </a:r>
                      <a:r>
                        <a:rPr lang="es-CO" sz="1050" b="1" i="1" kern="1200" baseline="0" dirty="0">
                          <a:solidFill>
                            <a:schemeClr val="tx1"/>
                          </a:solidFill>
                          <a:effectLst/>
                          <a:latin typeface="+mn-lt"/>
                          <a:ea typeface="+mn-ea"/>
                          <a:cs typeface="+mn-cs"/>
                        </a:rPr>
                        <a:t> Dr. Daniel </a:t>
                      </a:r>
                      <a:r>
                        <a:rPr lang="es-CO" sz="1050" b="1" i="1" kern="1200" baseline="0" dirty="0" err="1">
                          <a:solidFill>
                            <a:schemeClr val="tx1"/>
                          </a:solidFill>
                          <a:effectLst/>
                          <a:latin typeface="+mn-lt"/>
                          <a:ea typeface="+mn-ea"/>
                          <a:cs typeface="+mn-cs"/>
                        </a:rPr>
                        <a:t>Foldats</a:t>
                      </a:r>
                      <a:r>
                        <a:rPr lang="es-CO" sz="1050" b="1" i="1" kern="1200" baseline="0" dirty="0">
                          <a:solidFill>
                            <a:schemeClr val="tx1"/>
                          </a:solidFill>
                          <a:effectLst/>
                          <a:latin typeface="+mn-lt"/>
                          <a:ea typeface="+mn-ea"/>
                          <a:cs typeface="+mn-cs"/>
                        </a:rPr>
                        <a:t> </a:t>
                      </a:r>
                      <a:endParaRPr lang="es-419" sz="105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419" sz="14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419" sz="1400" b="1" dirty="0"/>
                        <a:t>RAM812022</a:t>
                      </a:r>
                    </a:p>
                    <a:p>
                      <a:pPr algn="ctr"/>
                      <a:endParaRPr lang="es-419" sz="1400" b="1" dirty="0"/>
                    </a:p>
                  </a:txBody>
                  <a:tcPr/>
                </a:tc>
                <a:tc gridSpan="2">
                  <a:txBody>
                    <a:bodyPr/>
                    <a:lstStyle/>
                    <a:p>
                      <a:pPr algn="just"/>
                      <a:r>
                        <a:rPr lang="es-ES" sz="1050" b="0" i="0" kern="1200" dirty="0">
                          <a:solidFill>
                            <a:schemeClr val="tx1"/>
                          </a:solidFill>
                          <a:effectLst/>
                          <a:latin typeface="+mn-lt"/>
                          <a:ea typeface="+mn-ea"/>
                          <a:cs typeface="+mn-cs"/>
                        </a:rPr>
                        <a:t>DOLOR MIGRATORIO Y DÉFICIT NEUROLÓGICO AGUDO, UN ENIGMA EN LA EMERGENCIA EN NEUROLOGÍA: A PROPÓSITO DE UN CASO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Ivanled López</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a:t>
                      </a:r>
                      <a:r>
                        <a:rPr lang="es-ES" sz="1050" b="1" i="1" kern="1200" dirty="0">
                          <a:solidFill>
                            <a:schemeClr val="tx1"/>
                          </a:solidFill>
                          <a:effectLst/>
                          <a:latin typeface="+mn-lt"/>
                          <a:ea typeface="+mn-ea"/>
                          <a:cs typeface="+mn-cs"/>
                        </a:rPr>
                        <a:t>Daniela</a:t>
                      </a:r>
                      <a:r>
                        <a:rPr lang="es-ES" sz="1050" b="1" i="1" kern="1200" baseline="0" dirty="0">
                          <a:solidFill>
                            <a:schemeClr val="tx1"/>
                          </a:solidFill>
                          <a:effectLst/>
                          <a:latin typeface="+mn-lt"/>
                          <a:ea typeface="+mn-ea"/>
                          <a:cs typeface="+mn-cs"/>
                        </a:rPr>
                        <a:t> </a:t>
                      </a:r>
                      <a:r>
                        <a:rPr lang="es-ES" sz="1050" b="1" i="1" kern="1200" baseline="0" dirty="0" err="1">
                          <a:solidFill>
                            <a:schemeClr val="tx1"/>
                          </a:solidFill>
                          <a:effectLst/>
                          <a:latin typeface="+mn-lt"/>
                          <a:ea typeface="+mn-ea"/>
                          <a:cs typeface="+mn-cs"/>
                        </a:rPr>
                        <a:t>Pertrucci</a:t>
                      </a:r>
                      <a:r>
                        <a:rPr lang="es-ES" sz="1050" b="1" i="1" kern="1200" baseline="0" dirty="0">
                          <a:solidFill>
                            <a:schemeClr val="tx1"/>
                          </a:solidFill>
                          <a:effectLst/>
                          <a:latin typeface="+mn-lt"/>
                          <a:ea typeface="+mn-ea"/>
                          <a:cs typeface="+mn-cs"/>
                        </a:rPr>
                        <a:t> / Dr. Martín Carballo</a:t>
                      </a:r>
                      <a:endParaRPr lang="es-419" sz="1050" b="1" i="1"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419" sz="14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i="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tx1"/>
                          </a:solidFill>
                          <a:effectLst/>
                          <a:latin typeface="+mn-lt"/>
                          <a:ea typeface="+mn-ea"/>
                          <a:cs typeface="+mn-cs"/>
                        </a:rPr>
                        <a:t>RAM0432022.1</a:t>
                      </a:r>
                      <a:endParaRPr lang="es-419" sz="1400" b="1" dirty="0"/>
                    </a:p>
                  </a:txBody>
                  <a:tcPr/>
                </a:tc>
                <a:extLst>
                  <a:ext uri="{0D108BD9-81ED-4DB2-BD59-A6C34878D82A}">
                    <a16:rowId xmlns:a16="http://schemas.microsoft.com/office/drawing/2014/main" val="1830700481"/>
                  </a:ext>
                </a:extLst>
              </a:tr>
              <a:tr h="245718">
                <a:tc>
                  <a:txBody>
                    <a:bodyPr/>
                    <a:lstStyle/>
                    <a:p>
                      <a:pPr algn="ctr"/>
                      <a:r>
                        <a:rPr lang="es-419" sz="1400" b="1" dirty="0"/>
                        <a:t>11:30 A.M.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a:t>ENFERMEDAD TIROIDEA AUTOINMUNE</a:t>
                      </a:r>
                      <a:r>
                        <a:rPr lang="es-ES" sz="1050" baseline="0" dirty="0"/>
                        <a:t> Y SU CARACTERIZACIÓN EN EL SERVICIO DE </a:t>
                      </a:r>
                      <a:r>
                        <a:rPr lang="es-ES" sz="1050" dirty="0"/>
                        <a:t>ENDOCRINOLOGÍA DEL CMDLT</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Analiesse Marchan</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 Dr. Gianfranco </a:t>
                      </a:r>
                      <a:r>
                        <a:rPr lang="es-CO" sz="1050" b="1" i="1" kern="1200" dirty="0" smtClean="0">
                          <a:solidFill>
                            <a:schemeClr val="tx1"/>
                          </a:solidFill>
                          <a:effectLst/>
                          <a:latin typeface="+mn-lt"/>
                          <a:ea typeface="+mn-ea"/>
                          <a:cs typeface="+mn-cs"/>
                        </a:rPr>
                        <a:t>Martínez</a:t>
                      </a:r>
                      <a:r>
                        <a:rPr lang="es-CO" sz="1050" b="1" i="1" kern="1200" baseline="0" dirty="0" smtClean="0">
                          <a:solidFill>
                            <a:schemeClr val="tx1"/>
                          </a:solidFill>
                          <a:effectLst/>
                          <a:latin typeface="+mn-lt"/>
                          <a:ea typeface="+mn-ea"/>
                          <a:cs typeface="+mn-cs"/>
                        </a:rPr>
                        <a:t>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Gestne Aure</a:t>
                      </a:r>
                      <a:endParaRPr lang="es-419" sz="105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419" sz="14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419" sz="1400" b="1" dirty="0"/>
                        <a:t>RAM192022</a:t>
                      </a:r>
                    </a:p>
                    <a:p>
                      <a:pPr algn="ctr"/>
                      <a:endParaRPr lang="es-419" sz="1400" b="1" dirty="0"/>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b="0" i="0" kern="1200" dirty="0">
                          <a:solidFill>
                            <a:schemeClr val="tx1"/>
                          </a:solidFill>
                          <a:effectLst/>
                          <a:latin typeface="+mn-lt"/>
                          <a:ea typeface="+mn-ea"/>
                          <a:cs typeface="+mn-cs"/>
                        </a:rPr>
                        <a:t>SÍNDROME DE ARTERIA MESENTÉRICA SUPERIOR EN UNA PACIENTE CON LINFOMA ASOCIADO TEJIDO MUCOSO. REPORTE DE UN CASO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Edgardo Parucho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baseline="0" dirty="0">
                          <a:solidFill>
                            <a:schemeClr val="tx1"/>
                          </a:solidFill>
                          <a:effectLst/>
                          <a:latin typeface="+mn-lt"/>
                          <a:ea typeface="+mn-ea"/>
                          <a:cs typeface="+mn-cs"/>
                        </a:rPr>
                        <a:t>Tutor: Dr. Nelson Simonovis / Dr. José Soto</a:t>
                      </a:r>
                      <a:endParaRPr lang="es-419" sz="1050" b="1" i="1" dirty="0"/>
                    </a:p>
                  </a:txBody>
                  <a:tcPr/>
                </a:tc>
                <a:tc hMerge="1">
                  <a:txBody>
                    <a:bodyPr/>
                    <a:lstStyle/>
                    <a:p>
                      <a:pPr algn="ctr"/>
                      <a:endParaRPr lang="es-419" sz="1400" b="1" dirty="0"/>
                    </a:p>
                  </a:txBody>
                  <a:tcPr/>
                </a:tc>
                <a:tc>
                  <a:txBody>
                    <a:bodyPr/>
                    <a:lstStyle/>
                    <a:p>
                      <a:pPr algn="ctr"/>
                      <a:endParaRPr lang="en-US" sz="1400" b="1" i="0" kern="1200" dirty="0">
                        <a:solidFill>
                          <a:schemeClr val="tx1"/>
                        </a:solidFill>
                        <a:effectLst/>
                        <a:latin typeface="+mn-lt"/>
                        <a:ea typeface="+mn-ea"/>
                        <a:cs typeface="+mn-cs"/>
                      </a:endParaRPr>
                    </a:p>
                    <a:p>
                      <a:pPr algn="ctr"/>
                      <a:r>
                        <a:rPr lang="en-US" sz="1400" b="1" i="0" kern="1200" dirty="0">
                          <a:solidFill>
                            <a:schemeClr val="tx1"/>
                          </a:solidFill>
                          <a:effectLst/>
                          <a:latin typeface="+mn-lt"/>
                          <a:ea typeface="+mn-ea"/>
                          <a:cs typeface="+mn-cs"/>
                        </a:rPr>
                        <a:t>MI402022</a:t>
                      </a:r>
                      <a:endParaRPr lang="es-419" sz="1400" b="1" dirty="0"/>
                    </a:p>
                  </a:txBody>
                  <a:tcPr/>
                </a:tc>
                <a:extLst>
                  <a:ext uri="{0D108BD9-81ED-4DB2-BD59-A6C34878D82A}">
                    <a16:rowId xmlns:a16="http://schemas.microsoft.com/office/drawing/2014/main" val="2928797571"/>
                  </a:ext>
                </a:extLst>
              </a:tr>
              <a:tr h="245718">
                <a:tc>
                  <a:txBody>
                    <a:bodyPr/>
                    <a:lstStyle/>
                    <a:p>
                      <a:pPr algn="ctr"/>
                      <a:r>
                        <a:rPr lang="es-419" sz="1400" b="1" dirty="0"/>
                        <a:t>11:45 A.M.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0" i="0" kern="1200" dirty="0" smtClean="0">
                          <a:solidFill>
                            <a:schemeClr val="tx1"/>
                          </a:solidFill>
                          <a:effectLst/>
                          <a:latin typeface="+mn-lt"/>
                          <a:ea typeface="+mn-ea"/>
                          <a:cs typeface="+mn-cs"/>
                        </a:rPr>
                        <a:t>IMPACTO DEL CONOCIMIENTO MATERNO EN LACTANCIA HUMANA PARA EL ALCANCE DE METAS DE LACTANCIA MATERNA EXCLUSIVA POR 6 MESES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0" kern="1200" dirty="0" smtClean="0">
                          <a:solidFill>
                            <a:schemeClr val="tx1"/>
                          </a:solidFill>
                          <a:effectLst/>
                          <a:latin typeface="+mn-lt"/>
                          <a:ea typeface="+mn-ea"/>
                          <a:cs typeface="+mn-cs"/>
                        </a:rPr>
                        <a:t>Autor</a:t>
                      </a:r>
                      <a:r>
                        <a:rPr lang="es-CO" sz="1050" b="1" i="1" kern="1200" dirty="0" smtClean="0">
                          <a:solidFill>
                            <a:schemeClr val="tx1"/>
                          </a:solidFill>
                          <a:effectLst/>
                          <a:latin typeface="+mn-lt"/>
                          <a:ea typeface="+mn-ea"/>
                          <a:cs typeface="+mn-cs"/>
                        </a:rPr>
                        <a:t>: Dra. Andrea Arias 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 Patricia Díaz</a:t>
                      </a:r>
                      <a:endParaRPr lang="es-419" sz="1050" dirty="0"/>
                    </a:p>
                  </a:txBody>
                  <a:tcPr/>
                </a:tc>
                <a:tc>
                  <a:txBody>
                    <a:bodyPr/>
                    <a:lstStyle/>
                    <a:p>
                      <a:pPr algn="ctr"/>
                      <a:endParaRPr lang="es-419" sz="1400" b="1" dirty="0" smtClean="0"/>
                    </a:p>
                    <a:p>
                      <a:pPr algn="ctr"/>
                      <a:r>
                        <a:rPr lang="es-419" sz="1400" b="1" dirty="0" smtClean="0"/>
                        <a:t>PD132022</a:t>
                      </a:r>
                      <a:endParaRPr lang="es-419" sz="1400" b="1" dirty="0"/>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050" b="0" i="0" kern="1200" dirty="0" smtClean="0">
                        <a:solidFill>
                          <a:schemeClr val="tx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050" b="0" i="0" kern="1200" dirty="0" smtClean="0">
                          <a:solidFill>
                            <a:schemeClr val="tx1"/>
                          </a:solidFill>
                          <a:effectLst/>
                          <a:latin typeface="+mn-lt"/>
                          <a:ea typeface="+mn-ea"/>
                          <a:cs typeface="+mn-cs"/>
                        </a:rPr>
                        <a:t>SÍNDROME </a:t>
                      </a:r>
                      <a:r>
                        <a:rPr lang="en-US" sz="1050" b="0" i="0" kern="1200" dirty="0">
                          <a:solidFill>
                            <a:schemeClr val="tx1"/>
                          </a:solidFill>
                          <a:effectLst/>
                          <a:latin typeface="+mn-lt"/>
                          <a:ea typeface="+mn-ea"/>
                          <a:cs typeface="+mn-cs"/>
                        </a:rPr>
                        <a:t>DE STEVENS-JOHNSON: A PROPÓSITO DE UN CASO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a:t>
                      </a:r>
                      <a:r>
                        <a:rPr lang="es-CO" sz="1050" b="1" i="1" kern="1200" baseline="0" dirty="0">
                          <a:solidFill>
                            <a:schemeClr val="tx1"/>
                          </a:solidFill>
                          <a:effectLst/>
                          <a:latin typeface="+mn-lt"/>
                          <a:ea typeface="+mn-ea"/>
                          <a:cs typeface="+mn-cs"/>
                        </a:rPr>
                        <a:t> Rosa Díaz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 </a:t>
                      </a:r>
                      <a:r>
                        <a:rPr lang="es-ES" sz="1050" b="1" i="1" kern="1200" dirty="0">
                          <a:solidFill>
                            <a:schemeClr val="tx1"/>
                          </a:solidFill>
                          <a:effectLst/>
                          <a:latin typeface="+mn-lt"/>
                          <a:ea typeface="+mn-ea"/>
                          <a:cs typeface="+mn-cs"/>
                        </a:rPr>
                        <a:t>Daniela</a:t>
                      </a:r>
                      <a:r>
                        <a:rPr lang="es-ES" sz="1050" b="1" i="1" kern="1200" baseline="0" dirty="0">
                          <a:solidFill>
                            <a:schemeClr val="tx1"/>
                          </a:solidFill>
                          <a:effectLst/>
                          <a:latin typeface="+mn-lt"/>
                          <a:ea typeface="+mn-ea"/>
                          <a:cs typeface="+mn-cs"/>
                        </a:rPr>
                        <a:t> </a:t>
                      </a:r>
                      <a:r>
                        <a:rPr lang="es-ES" sz="1050" b="1" i="1" kern="1200" baseline="0" dirty="0" err="1">
                          <a:solidFill>
                            <a:schemeClr val="tx1"/>
                          </a:solidFill>
                          <a:effectLst/>
                          <a:latin typeface="+mn-lt"/>
                          <a:ea typeface="+mn-ea"/>
                          <a:cs typeface="+mn-cs"/>
                        </a:rPr>
                        <a:t>Pertrucci</a:t>
                      </a:r>
                      <a:endParaRPr lang="es-419" sz="1050" dirty="0"/>
                    </a:p>
                  </a:txBody>
                  <a:tcPr/>
                </a:tc>
                <a:tc hMerge="1">
                  <a:txBody>
                    <a:bodyPr/>
                    <a:lstStyle/>
                    <a:p>
                      <a:pPr algn="ctr"/>
                      <a:endParaRPr lang="es-419" sz="1400" b="1" dirty="0"/>
                    </a:p>
                  </a:txBody>
                  <a:tcPr/>
                </a:tc>
                <a:tc>
                  <a:txBody>
                    <a:bodyPr/>
                    <a:lstStyle/>
                    <a:p>
                      <a:pPr algn="ctr"/>
                      <a:endParaRPr lang="en-US" sz="1400" b="1" i="0" kern="1200" dirty="0">
                        <a:solidFill>
                          <a:schemeClr val="tx1"/>
                        </a:solidFill>
                        <a:effectLst/>
                        <a:latin typeface="+mn-lt"/>
                        <a:ea typeface="+mn-ea"/>
                        <a:cs typeface="+mn-cs"/>
                      </a:endParaRPr>
                    </a:p>
                    <a:p>
                      <a:pPr algn="ctr"/>
                      <a:r>
                        <a:rPr lang="en-US" sz="1400" b="1" i="0" kern="1200" dirty="0">
                          <a:solidFill>
                            <a:schemeClr val="tx1"/>
                          </a:solidFill>
                          <a:effectLst/>
                          <a:latin typeface="+mn-lt"/>
                          <a:ea typeface="+mn-ea"/>
                          <a:cs typeface="+mn-cs"/>
                        </a:rPr>
                        <a:t>RAM0402022</a:t>
                      </a:r>
                      <a:endParaRPr lang="es-419" sz="1400" b="1" dirty="0"/>
                    </a:p>
                  </a:txBody>
                  <a:tcPr/>
                </a:tc>
                <a:extLst>
                  <a:ext uri="{0D108BD9-81ED-4DB2-BD59-A6C34878D82A}">
                    <a16:rowId xmlns:a16="http://schemas.microsoft.com/office/drawing/2014/main" val="3697847961"/>
                  </a:ext>
                </a:extLst>
              </a:tr>
              <a:tr h="245718">
                <a:tc>
                  <a:txBody>
                    <a:bodyPr/>
                    <a:lstStyle/>
                    <a:p>
                      <a:pPr algn="ctr"/>
                      <a:r>
                        <a:rPr lang="es-419" sz="1400" b="1" dirty="0" smtClean="0"/>
                        <a:t>12:00 P.M.</a:t>
                      </a:r>
                      <a:endParaRPr lang="es-419" sz="1400" b="1" dirty="0"/>
                    </a:p>
                  </a:txBody>
                  <a:tcPr anchor="ctr"/>
                </a:tc>
                <a:tc>
                  <a:txBody>
                    <a:bodyPr/>
                    <a:lstStyle/>
                    <a:p>
                      <a:pPr algn="just"/>
                      <a:endParaRPr lang="es-419" sz="105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419" sz="1400" b="1" dirty="0" smtClean="0"/>
                    </a:p>
                    <a:p>
                      <a:pPr algn="ctr"/>
                      <a:endParaRPr lang="es-419" sz="1400" b="1" dirty="0"/>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VE" sz="1050" b="0" i="0" kern="1200" dirty="0" smtClean="0">
                          <a:solidFill>
                            <a:schemeClr val="tx1"/>
                          </a:solidFill>
                          <a:effectLst/>
                          <a:latin typeface="+mn-lt"/>
                          <a:ea typeface="+mn-ea"/>
                          <a:cs typeface="+mn-cs"/>
                        </a:rPr>
                        <a:t>SÍNDROME DE HIPEREOSINOFILIA: RETO DIAGNÓSTICO Y TERAPÉUTICO EN PACIENTE PEDIÁTRICO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b="1" i="1" kern="1200" dirty="0" smtClean="0">
                          <a:solidFill>
                            <a:schemeClr val="tx1"/>
                          </a:solidFill>
                          <a:effectLst/>
                          <a:latin typeface="+mn-lt"/>
                          <a:ea typeface="+mn-ea"/>
                          <a:cs typeface="+mn-cs"/>
                        </a:rPr>
                        <a:t>Autor:</a:t>
                      </a:r>
                      <a:r>
                        <a:rPr lang="es-ES" sz="1050" b="1" i="1" kern="1200" baseline="0" dirty="0" smtClean="0">
                          <a:solidFill>
                            <a:schemeClr val="tx1"/>
                          </a:solidFill>
                          <a:effectLst/>
                          <a:latin typeface="+mn-lt"/>
                          <a:ea typeface="+mn-ea"/>
                          <a:cs typeface="+mn-cs"/>
                        </a:rPr>
                        <a:t> Dr. Andrés Casanova Tutor: Dr. Jorge Risquez / Dra. Adriana Bello</a:t>
                      </a:r>
                      <a:endParaRPr lang="es-419" sz="1050" b="1" i="1" dirty="0"/>
                    </a:p>
                  </a:txBody>
                  <a:tcPr/>
                </a:tc>
                <a:tc hMerge="1">
                  <a:txBody>
                    <a:bodyPr/>
                    <a:lstStyle/>
                    <a:p>
                      <a:endParaRPr lang="es-VE"/>
                    </a:p>
                  </a:txBody>
                  <a:tcPr/>
                </a:tc>
                <a:tc>
                  <a:txBody>
                    <a:bodyPr/>
                    <a:lstStyle/>
                    <a:p>
                      <a:pPr algn="ctr"/>
                      <a:endParaRPr lang="es-419" sz="1400" b="1" dirty="0" smtClean="0"/>
                    </a:p>
                    <a:p>
                      <a:pPr algn="ctr"/>
                      <a:r>
                        <a:rPr lang="es-419" sz="1400" b="1" dirty="0" smtClean="0"/>
                        <a:t>PD012022</a:t>
                      </a:r>
                      <a:endParaRPr lang="es-419" sz="1400" b="1" dirty="0"/>
                    </a:p>
                  </a:txBody>
                  <a:tcPr/>
                </a:tc>
                <a:extLst>
                  <a:ext uri="{0D108BD9-81ED-4DB2-BD59-A6C34878D82A}">
                    <a16:rowId xmlns:a16="http://schemas.microsoft.com/office/drawing/2014/main" val="3056410604"/>
                  </a:ext>
                </a:extLst>
              </a:tr>
            </a:tbl>
          </a:graphicData>
        </a:graphic>
      </p:graphicFrame>
    </p:spTree>
    <p:extLst>
      <p:ext uri="{BB962C8B-B14F-4D97-AF65-F5344CB8AC3E}">
        <p14:creationId xmlns:p14="http://schemas.microsoft.com/office/powerpoint/2010/main" val="271066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MARTES 06/12/2022</a:t>
            </a: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9099" y="5919904"/>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0869" y="5919904"/>
            <a:ext cx="6652032" cy="929463"/>
          </a:xfrm>
          <a:prstGeom prst="rect">
            <a:avLst/>
          </a:prstGeom>
        </p:spPr>
      </p:pic>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3345509877"/>
              </p:ext>
            </p:extLst>
          </p:nvPr>
        </p:nvGraphicFramePr>
        <p:xfrm>
          <a:off x="302953" y="748145"/>
          <a:ext cx="11635046" cy="5516880"/>
        </p:xfrm>
        <a:graphic>
          <a:graphicData uri="http://schemas.openxmlformats.org/drawingml/2006/table">
            <a:tbl>
              <a:tblPr firstRow="1" bandRow="1">
                <a:tableStyleId>{5940675A-B579-460E-94D1-54222C63F5DA}</a:tableStyleId>
              </a:tblPr>
              <a:tblGrid>
                <a:gridCol w="1033332">
                  <a:extLst>
                    <a:ext uri="{9D8B030D-6E8A-4147-A177-3AD203B41FA5}">
                      <a16:colId xmlns:a16="http://schemas.microsoft.com/office/drawing/2014/main" val="157412738"/>
                    </a:ext>
                  </a:extLst>
                </a:gridCol>
                <a:gridCol w="4048515">
                  <a:extLst>
                    <a:ext uri="{9D8B030D-6E8A-4147-A177-3AD203B41FA5}">
                      <a16:colId xmlns:a16="http://schemas.microsoft.com/office/drawing/2014/main" val="2958520141"/>
                    </a:ext>
                  </a:extLst>
                </a:gridCol>
                <a:gridCol w="1305372">
                  <a:extLst>
                    <a:ext uri="{9D8B030D-6E8A-4147-A177-3AD203B41FA5}">
                      <a16:colId xmlns:a16="http://schemas.microsoft.com/office/drawing/2014/main" val="760072481"/>
                    </a:ext>
                  </a:extLst>
                </a:gridCol>
                <a:gridCol w="4007102">
                  <a:extLst>
                    <a:ext uri="{9D8B030D-6E8A-4147-A177-3AD203B41FA5}">
                      <a16:colId xmlns:a16="http://schemas.microsoft.com/office/drawing/2014/main" val="688105393"/>
                    </a:ext>
                  </a:extLst>
                </a:gridCol>
                <a:gridCol w="1240725">
                  <a:extLst>
                    <a:ext uri="{9D8B030D-6E8A-4147-A177-3AD203B41FA5}">
                      <a16:colId xmlns:a16="http://schemas.microsoft.com/office/drawing/2014/main" val="1891848233"/>
                    </a:ext>
                  </a:extLst>
                </a:gridCol>
              </a:tblGrid>
              <a:tr h="168627">
                <a:tc>
                  <a:txBody>
                    <a:bodyPr/>
                    <a:lstStyle/>
                    <a:p>
                      <a:pPr algn="ctr"/>
                      <a:endParaRPr lang="es-419" sz="1600" b="1" dirty="0"/>
                    </a:p>
                  </a:txBody>
                  <a:tcPr anchor="ctr">
                    <a:solidFill>
                      <a:schemeClr val="bg1">
                        <a:lumMod val="85000"/>
                      </a:schemeClr>
                    </a:solidFill>
                  </a:tcPr>
                </a:tc>
                <a:tc gridSpan="2">
                  <a:txBody>
                    <a:bodyPr/>
                    <a:lstStyle/>
                    <a:p>
                      <a:pPr algn="ctr"/>
                      <a:r>
                        <a:rPr lang="es-419" sz="1600" b="1" dirty="0"/>
                        <a:t>AUDITORIO CARLOS KLEMPRER</a:t>
                      </a:r>
                    </a:p>
                  </a:txBody>
                  <a:tcPr anchor="ctr">
                    <a:solidFill>
                      <a:schemeClr val="bg1">
                        <a:lumMod val="85000"/>
                      </a:schemeClr>
                    </a:solidFill>
                  </a:tcPr>
                </a:tc>
                <a:tc hMerge="1">
                  <a:txBody>
                    <a:bodyPr/>
                    <a:lstStyle/>
                    <a:p>
                      <a:endParaRPr lang="es-419"/>
                    </a:p>
                  </a:txBody>
                  <a:tcPr/>
                </a:tc>
                <a:tc gridSpan="2">
                  <a:txBody>
                    <a:bodyPr/>
                    <a:lstStyle/>
                    <a:p>
                      <a:pPr algn="ctr"/>
                      <a:r>
                        <a:rPr lang="es-419" sz="1600" b="1" dirty="0"/>
                        <a:t>FOYER</a:t>
                      </a:r>
                    </a:p>
                  </a:txBody>
                  <a:tcPr anchor="ctr">
                    <a:solidFill>
                      <a:schemeClr val="bg1">
                        <a:lumMod val="85000"/>
                      </a:schemeClr>
                    </a:solidFill>
                  </a:tcPr>
                </a:tc>
                <a:tc hMerge="1">
                  <a:txBody>
                    <a:bodyPr/>
                    <a:lstStyle/>
                    <a:p>
                      <a:endParaRPr lang="es-419"/>
                    </a:p>
                  </a:txBody>
                  <a:tcPr/>
                </a:tc>
                <a:extLst>
                  <a:ext uri="{0D108BD9-81ED-4DB2-BD59-A6C34878D82A}">
                    <a16:rowId xmlns:a16="http://schemas.microsoft.com/office/drawing/2014/main" val="2604670371"/>
                  </a:ext>
                </a:extLst>
              </a:tr>
              <a:tr h="24571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400" b="1" dirty="0"/>
                        <a:t>HORA</a:t>
                      </a:r>
                    </a:p>
                  </a:txBody>
                  <a:tcPr anchor="ctr"/>
                </a:tc>
                <a:tc gridSpan="2">
                  <a:txBody>
                    <a:bodyPr/>
                    <a:lstStyle/>
                    <a:p>
                      <a:pPr algn="ctr"/>
                      <a:r>
                        <a:rPr lang="es-419" sz="1400" b="1" dirty="0"/>
                        <a:t>Área Quirúrgica</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400" b="1" dirty="0"/>
                        <a:t>Área Quirúrgica</a:t>
                      </a: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hMerge="1">
                  <a:txBody>
                    <a:bodyPr/>
                    <a:lstStyle/>
                    <a:p>
                      <a:endParaRPr lang="es-419"/>
                    </a:p>
                  </a:txBody>
                  <a:tcPr/>
                </a:tc>
                <a:extLst>
                  <a:ext uri="{0D108BD9-81ED-4DB2-BD59-A6C34878D82A}">
                    <a16:rowId xmlns:a16="http://schemas.microsoft.com/office/drawing/2014/main" val="3270425918"/>
                  </a:ext>
                </a:extLst>
              </a:tr>
              <a:tr h="245718">
                <a:tc vMerge="1">
                  <a:txBody>
                    <a:bodyPr/>
                    <a:lstStyle/>
                    <a:p>
                      <a:pPr algn="ctr"/>
                      <a:endParaRPr lang="es-419" sz="1400" b="1" dirty="0"/>
                    </a:p>
                  </a:txBody>
                  <a:tcPr/>
                </a:tc>
                <a:tc>
                  <a:txBody>
                    <a:bodyPr/>
                    <a:lstStyle/>
                    <a:p>
                      <a:pPr algn="ctr"/>
                      <a:r>
                        <a:rPr lang="es-419" sz="1200" b="1" dirty="0"/>
                        <a:t>TÍTULO</a:t>
                      </a:r>
                    </a:p>
                  </a:txBody>
                  <a:tcPr/>
                </a:tc>
                <a:tc>
                  <a:txBody>
                    <a:bodyPr/>
                    <a:lstStyle/>
                    <a:p>
                      <a:pPr algn="ctr"/>
                      <a:r>
                        <a:rPr lang="es-419" sz="1400" b="1" dirty="0"/>
                        <a:t>CÓDIGO</a:t>
                      </a:r>
                    </a:p>
                  </a:txBody>
                  <a:tcPr>
                    <a:lnR w="12700" cap="flat" cmpd="sng" algn="ctr">
                      <a:solidFill>
                        <a:schemeClr val="tx1"/>
                      </a:solidFill>
                      <a:prstDash val="solid"/>
                      <a:round/>
                      <a:headEnd type="none" w="med" len="med"/>
                      <a:tailEnd type="none" w="med" len="med"/>
                    </a:lnR>
                  </a:tcPr>
                </a:tc>
                <a:tc>
                  <a:txBody>
                    <a:bodyPr/>
                    <a:lstStyle/>
                    <a:p>
                      <a:pPr algn="ctr"/>
                      <a:r>
                        <a:rPr lang="es-419" sz="1200" b="1" dirty="0"/>
                        <a:t>TÍTULO</a:t>
                      </a:r>
                    </a:p>
                  </a:txBody>
                  <a:tcPr>
                    <a:lnL w="12700" cap="flat" cmpd="sng" algn="ctr">
                      <a:solidFill>
                        <a:schemeClr val="tx1"/>
                      </a:solidFill>
                      <a:prstDash val="solid"/>
                      <a:round/>
                      <a:headEnd type="none" w="med" len="med"/>
                      <a:tailEnd type="none" w="med" len="med"/>
                    </a:lnL>
                  </a:tcPr>
                </a:tc>
                <a:tc>
                  <a:txBody>
                    <a:bodyPr/>
                    <a:lstStyle/>
                    <a:p>
                      <a:pPr algn="ctr"/>
                      <a:r>
                        <a:rPr lang="es-419" sz="1400" b="1" dirty="0"/>
                        <a:t>CÓDIGO</a:t>
                      </a:r>
                    </a:p>
                  </a:txBody>
                  <a:tcPr/>
                </a:tc>
                <a:extLst>
                  <a:ext uri="{0D108BD9-81ED-4DB2-BD59-A6C34878D82A}">
                    <a16:rowId xmlns:a16="http://schemas.microsoft.com/office/drawing/2014/main" val="145012166"/>
                  </a:ext>
                </a:extLst>
              </a:tr>
              <a:tr h="245718">
                <a:tc>
                  <a:txBody>
                    <a:bodyPr/>
                    <a:lstStyle/>
                    <a:p>
                      <a:pPr algn="ctr"/>
                      <a:r>
                        <a:rPr lang="es-419" sz="1400" b="1" dirty="0"/>
                        <a:t>1:30 P.M.</a:t>
                      </a:r>
                    </a:p>
                  </a:txBody>
                  <a:tcPr anchor="ctr"/>
                </a:tc>
                <a:tc>
                  <a:txBody>
                    <a:bodyPr/>
                    <a:lstStyle/>
                    <a:p>
                      <a:pPr algn="just"/>
                      <a:r>
                        <a:rPr lang="es-419" sz="1100" dirty="0"/>
                        <a:t>USO DE TERAPIA BIOLÓGICA MICROFRAGMENTADO INTRAARTICULAR EN PACIENTES CON PATOLOGIA DE RODILLA NOVIEMBRE 2021/2022.</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Judith</a:t>
                      </a:r>
                      <a:r>
                        <a:rPr lang="es-CO" sz="1100" b="1" i="1" kern="1200" baseline="0" dirty="0">
                          <a:solidFill>
                            <a:schemeClr val="tx1"/>
                          </a:solidFill>
                          <a:effectLst/>
                          <a:latin typeface="+mn-lt"/>
                          <a:ea typeface="+mn-ea"/>
                          <a:cs typeface="+mn-cs"/>
                        </a:rPr>
                        <a:t> Beracierto </a:t>
                      </a:r>
                      <a:r>
                        <a:rPr lang="es-CO" sz="1100" b="1" i="1" kern="1200" dirty="0">
                          <a:solidFill>
                            <a:schemeClr val="tx1"/>
                          </a:solidFill>
                          <a:effectLst/>
                          <a:latin typeface="+mn-lt"/>
                          <a:ea typeface="+mn-ea"/>
                          <a:cs typeface="+mn-cs"/>
                        </a:rPr>
                        <a:t>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Eduardo Bustillo</a:t>
                      </a:r>
                      <a:endParaRPr lang="es-419" sz="1100" b="1" i="1" dirty="0"/>
                    </a:p>
                  </a:txBody>
                  <a:tcPr/>
                </a:tc>
                <a:tc>
                  <a:txBody>
                    <a:bodyPr/>
                    <a:lstStyle/>
                    <a:p>
                      <a:pPr algn="ctr"/>
                      <a:r>
                        <a:rPr lang="es-419" sz="1400" b="1" dirty="0"/>
                        <a:t>UDR822022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b="0" i="0" kern="1200" dirty="0">
                          <a:solidFill>
                            <a:schemeClr val="tx1"/>
                          </a:solidFill>
                          <a:effectLst/>
                          <a:latin typeface="+mn-lt"/>
                          <a:ea typeface="+mn-ea"/>
                          <a:cs typeface="+mn-cs"/>
                        </a:rPr>
                        <a:t>DORSALGIA COMO ÚNICO SÍNTOMA DE DISECCIÓN AÓRTICA, A PROPÓSITO DE UN CASO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 Víctor </a:t>
                      </a:r>
                      <a:r>
                        <a:rPr lang="es-CO" sz="1100" b="1" i="1" kern="1200" dirty="0" err="1">
                          <a:solidFill>
                            <a:schemeClr val="tx1"/>
                          </a:solidFill>
                          <a:effectLst/>
                          <a:latin typeface="+mn-lt"/>
                          <a:ea typeface="+mn-ea"/>
                          <a:cs typeface="+mn-cs"/>
                        </a:rPr>
                        <a:t>Blones</a:t>
                      </a:r>
                      <a:r>
                        <a:rPr lang="es-CO" sz="1100" b="1" i="1" kern="1200" dirty="0">
                          <a:solidFill>
                            <a:schemeClr val="tx1"/>
                          </a:solidFill>
                          <a:effectLst/>
                          <a:latin typeface="+mn-lt"/>
                          <a:ea typeface="+mn-ea"/>
                          <a:cs typeface="+mn-cs"/>
                        </a:rPr>
                        <a:t>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Orlando Moreno</a:t>
                      </a:r>
                      <a:endParaRPr lang="es-419" sz="1100" b="1" i="1" dirty="0"/>
                    </a:p>
                  </a:txBody>
                  <a:tcPr anchor="ctr"/>
                </a:tc>
                <a:tc>
                  <a:txBody>
                    <a:bodyPr/>
                    <a:lstStyle/>
                    <a:p>
                      <a:pPr algn="ctr"/>
                      <a:r>
                        <a:rPr lang="en-US" sz="1400" b="1" i="0" kern="1200" dirty="0">
                          <a:solidFill>
                            <a:schemeClr val="tx1"/>
                          </a:solidFill>
                          <a:effectLst/>
                          <a:latin typeface="+mn-lt"/>
                          <a:ea typeface="+mn-ea"/>
                          <a:cs typeface="+mn-cs"/>
                        </a:rPr>
                        <a:t>RAM0392022</a:t>
                      </a:r>
                      <a:endParaRPr lang="es-419" sz="1400" b="1" dirty="0"/>
                    </a:p>
                  </a:txBody>
                  <a:tcPr anchor="ctr"/>
                </a:tc>
                <a:extLst>
                  <a:ext uri="{0D108BD9-81ED-4DB2-BD59-A6C34878D82A}">
                    <a16:rowId xmlns:a16="http://schemas.microsoft.com/office/drawing/2014/main" val="1496020523"/>
                  </a:ext>
                </a:extLst>
              </a:tr>
              <a:tr h="393347">
                <a:tc>
                  <a:txBody>
                    <a:bodyPr/>
                    <a:lstStyle/>
                    <a:p>
                      <a:pPr algn="ctr"/>
                      <a:r>
                        <a:rPr lang="es-419" sz="1400" b="1" dirty="0"/>
                        <a:t>1:45 P.M.</a:t>
                      </a:r>
                    </a:p>
                  </a:txBody>
                  <a:tcPr anchor="ctr"/>
                </a:tc>
                <a:tc>
                  <a:txBody>
                    <a:bodyPr/>
                    <a:lstStyle/>
                    <a:p>
                      <a:pPr algn="just"/>
                      <a:r>
                        <a:rPr lang="es-ES" sz="1100" dirty="0"/>
                        <a:t>RESONANCIA MAGNÉTICA NUCLEAR CON CORTE AXIAL DE RODILLA VS RESONANCIA MAGNÉTICA CONVENCIONAL EN PACIENTE CON LESIÓNN DE LA RAÍZ MENISCAL.  ESTUDIO OBSERVACIONAL ANALÍTICO TEST VS</a:t>
                      </a:r>
                      <a:r>
                        <a:rPr lang="es-ES" sz="1100" baseline="0" dirty="0"/>
                        <a:t> TEST</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Ana luz</a:t>
                      </a:r>
                      <a:r>
                        <a:rPr lang="es-CO" sz="1100" b="1" i="1" kern="1200" baseline="0" dirty="0">
                          <a:solidFill>
                            <a:schemeClr val="tx1"/>
                          </a:solidFill>
                          <a:effectLst/>
                          <a:latin typeface="+mn-lt"/>
                          <a:ea typeface="+mn-ea"/>
                          <a:cs typeface="+mn-cs"/>
                        </a:rPr>
                        <a:t> Bernabe </a:t>
                      </a:r>
                      <a:r>
                        <a:rPr lang="es-CO" sz="1100" b="1" i="1" kern="1200" dirty="0">
                          <a:solidFill>
                            <a:schemeClr val="tx1"/>
                          </a:solidFill>
                          <a:effectLst/>
                          <a:latin typeface="+mn-lt"/>
                          <a:ea typeface="+mn-ea"/>
                          <a:cs typeface="+mn-cs"/>
                        </a:rPr>
                        <a:t>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Eduardo Bustillo</a:t>
                      </a:r>
                      <a:endParaRPr lang="es-419" sz="1100" b="1" i="1" dirty="0"/>
                    </a:p>
                  </a:txBody>
                  <a:tcPr/>
                </a:tc>
                <a:tc>
                  <a:txBody>
                    <a:bodyPr/>
                    <a:lstStyle/>
                    <a:p>
                      <a:pPr algn="ctr"/>
                      <a:r>
                        <a:rPr lang="es-419" sz="1400" b="1" dirty="0"/>
                        <a:t>UDR952022</a:t>
                      </a:r>
                    </a:p>
                  </a:txBody>
                  <a:tcPr anchor="ctr"/>
                </a:tc>
                <a:tc>
                  <a:txBody>
                    <a:bodyPr/>
                    <a:lstStyle/>
                    <a:p>
                      <a:pPr algn="just"/>
                      <a:r>
                        <a:rPr lang="es-ES" sz="1100" b="0" i="0" kern="1200" dirty="0">
                          <a:solidFill>
                            <a:schemeClr val="tx1"/>
                          </a:solidFill>
                          <a:effectLst/>
                          <a:latin typeface="+mn-lt"/>
                          <a:ea typeface="+mn-ea"/>
                          <a:cs typeface="+mn-cs"/>
                        </a:rPr>
                        <a:t>LEIOMIOMA PARASITARIO RETROPERITONEAL CON DEGENERACIÓN MIXOIDEUN CASO POCO COMÚN</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Ricardina Ayala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a:t>
                      </a:r>
                      <a:r>
                        <a:rPr lang="es-ES" sz="1100" b="1" i="1" kern="1200" baseline="0" dirty="0">
                          <a:solidFill>
                            <a:schemeClr val="tx1"/>
                          </a:solidFill>
                          <a:effectLst/>
                          <a:latin typeface="+mn-lt"/>
                          <a:ea typeface="+mn-ea"/>
                          <a:cs typeface="+mn-cs"/>
                        </a:rPr>
                        <a:t>Marcos Cáceres</a:t>
                      </a:r>
                      <a:endParaRPr lang="es-419" sz="1100" b="1" i="1" dirty="0"/>
                    </a:p>
                  </a:txBody>
                  <a:tcPr anchor="ctr"/>
                </a:tc>
                <a:tc>
                  <a:txBody>
                    <a:bodyPr/>
                    <a:lstStyle/>
                    <a:p>
                      <a:pPr algn="ctr"/>
                      <a:r>
                        <a:rPr lang="en-US" sz="1400" b="1" i="0" kern="1200" dirty="0">
                          <a:solidFill>
                            <a:schemeClr val="tx1"/>
                          </a:solidFill>
                          <a:effectLst/>
                          <a:latin typeface="+mn-lt"/>
                          <a:ea typeface="+mn-ea"/>
                          <a:cs typeface="+mn-cs"/>
                        </a:rPr>
                        <a:t>RAM0372022</a:t>
                      </a:r>
                      <a:endParaRPr lang="es-419" sz="1400" b="1" dirty="0"/>
                    </a:p>
                  </a:txBody>
                  <a:tcPr anchor="ctr"/>
                </a:tc>
                <a:extLst>
                  <a:ext uri="{0D108BD9-81ED-4DB2-BD59-A6C34878D82A}">
                    <a16:rowId xmlns:a16="http://schemas.microsoft.com/office/drawing/2014/main" val="343188132"/>
                  </a:ext>
                </a:extLst>
              </a:tr>
              <a:tr h="353394">
                <a:tc>
                  <a:txBody>
                    <a:bodyPr/>
                    <a:lstStyle/>
                    <a:p>
                      <a:pPr algn="ctr"/>
                      <a:r>
                        <a:rPr lang="es-419" sz="1400" b="1" dirty="0"/>
                        <a:t>2:00 P.M.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dirty="0"/>
                        <a:t>EFECTIVIDAD DE LA RECONSTRUCCION DEL LIGAMENTO ANTEROLATERAL EN LESIONES DEL LIGAMENTO CRUZADO ANTERIOR. ESTUDIO</a:t>
                      </a:r>
                      <a:r>
                        <a:rPr lang="es-ES" sz="1100" baseline="0" dirty="0"/>
                        <a:t> OBSERVACIONAL ANALITICO DE </a:t>
                      </a:r>
                      <a:r>
                        <a:rPr lang="es-ES" sz="1100" dirty="0"/>
                        <a:t> CASOS  CONTROLES.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Fátima</a:t>
                      </a:r>
                      <a:r>
                        <a:rPr lang="es-CO" sz="1100" b="1" i="1" kern="1200" baseline="0" dirty="0">
                          <a:solidFill>
                            <a:schemeClr val="tx1"/>
                          </a:solidFill>
                          <a:effectLst/>
                          <a:latin typeface="+mn-lt"/>
                          <a:ea typeface="+mn-ea"/>
                          <a:cs typeface="+mn-cs"/>
                        </a:rPr>
                        <a:t> Piñero </a:t>
                      </a:r>
                      <a:r>
                        <a:rPr lang="es-CO" sz="1100" b="1" i="1" kern="1200" dirty="0">
                          <a:solidFill>
                            <a:schemeClr val="tx1"/>
                          </a:solidFill>
                          <a:effectLst/>
                          <a:latin typeface="+mn-lt"/>
                          <a:ea typeface="+mn-ea"/>
                          <a:cs typeface="+mn-cs"/>
                        </a:rPr>
                        <a:t>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Eduardo Bustillo</a:t>
                      </a:r>
                      <a:endParaRPr lang="es-419" sz="1100" b="1" i="1" dirty="0"/>
                    </a:p>
                  </a:txBody>
                  <a:tcPr/>
                </a:tc>
                <a:tc>
                  <a:txBody>
                    <a:bodyPr/>
                    <a:lstStyle/>
                    <a:p>
                      <a:pPr algn="ctr"/>
                      <a:r>
                        <a:rPr lang="es-419" sz="1400" b="1" dirty="0"/>
                        <a:t>UDR892022</a:t>
                      </a:r>
                    </a:p>
                  </a:txBody>
                  <a:tcPr anchor="ctr"/>
                </a:tc>
                <a:tc>
                  <a:txBody>
                    <a:bodyPr/>
                    <a:lstStyle/>
                    <a:p>
                      <a:pPr algn="just"/>
                      <a:r>
                        <a:rPr lang="es-419" sz="1100" b="0" kern="1200" dirty="0">
                          <a:solidFill>
                            <a:schemeClr val="tx1"/>
                          </a:solidFill>
                          <a:effectLst/>
                          <a:latin typeface="+mn-lt"/>
                          <a:ea typeface="+mn-ea"/>
                          <a:cs typeface="+mn-cs"/>
                        </a:rPr>
                        <a:t>MUTACIÓN NOSENSE DE ESCLEROSIS TUBEROSA TIPO 1 EN PACIENTE CON CARCINOMA DE TIROIDES SIMILAR A CARCINOMA DE CÉLULAS RENALES CROMÓFOBAS Y CARCINOMA DUCTAL INFILTRANTE DE MAMA</a:t>
                      </a:r>
                      <a:endParaRPr lang="es-419" sz="1100" b="0" dirty="0"/>
                    </a:p>
                  </a:txBody>
                  <a:tcPr anchor="ctr"/>
                </a:tc>
                <a:tc>
                  <a:txBody>
                    <a:bodyPr/>
                    <a:lstStyle/>
                    <a:p>
                      <a:pPr algn="ctr"/>
                      <a:endParaRPr lang="es-419" sz="1400" b="1" dirty="0"/>
                    </a:p>
                  </a:txBody>
                  <a:tcPr anchor="ctr"/>
                </a:tc>
                <a:extLst>
                  <a:ext uri="{0D108BD9-81ED-4DB2-BD59-A6C34878D82A}">
                    <a16:rowId xmlns:a16="http://schemas.microsoft.com/office/drawing/2014/main" val="3260979624"/>
                  </a:ext>
                </a:extLst>
              </a:tr>
              <a:tr h="245718">
                <a:tc>
                  <a:txBody>
                    <a:bodyPr/>
                    <a:lstStyle/>
                    <a:p>
                      <a:pPr algn="ctr"/>
                      <a:r>
                        <a:rPr lang="es-419" sz="1400" b="1" dirty="0"/>
                        <a:t>2:15 P.M</a:t>
                      </a:r>
                    </a:p>
                  </a:txBody>
                  <a:tcPr anchor="ctr"/>
                </a:tc>
                <a:tc>
                  <a:txBody>
                    <a:bodyPr/>
                    <a:lstStyle/>
                    <a:p>
                      <a:pPr algn="just"/>
                      <a:r>
                        <a:rPr lang="es-ES" sz="1100" dirty="0"/>
                        <a:t>ENMASCARAMIENTO CONTRALATERAL EN LA DISCRIMINACIÓN DE PACIENTES CON </a:t>
                      </a:r>
                      <a:r>
                        <a:rPr lang="es-ES" sz="1100" dirty="0" smtClean="0"/>
                        <a:t>PRESBIACUSIA</a:t>
                      </a:r>
                      <a:r>
                        <a:rPr lang="es-ES" sz="1100" baseline="0" dirty="0" smtClean="0"/>
                        <a:t> </a:t>
                      </a:r>
                      <a:r>
                        <a:rPr lang="es-CO" sz="1100" b="1" i="1" kern="1200" dirty="0" smtClean="0">
                          <a:solidFill>
                            <a:schemeClr val="tx1"/>
                          </a:solidFill>
                          <a:effectLst/>
                          <a:latin typeface="+mn-lt"/>
                          <a:ea typeface="+mn-ea"/>
                          <a:cs typeface="+mn-cs"/>
                        </a:rPr>
                        <a:t>Autor</a:t>
                      </a:r>
                      <a:r>
                        <a:rPr lang="es-CO" sz="1100" b="1" i="1" kern="1200" dirty="0">
                          <a:solidFill>
                            <a:schemeClr val="tx1"/>
                          </a:solidFill>
                          <a:effectLst/>
                          <a:latin typeface="+mn-lt"/>
                          <a:ea typeface="+mn-ea"/>
                          <a:cs typeface="+mn-cs"/>
                        </a:rPr>
                        <a:t>: Dra. Andrea</a:t>
                      </a:r>
                      <a:r>
                        <a:rPr lang="es-CO" sz="1100" b="1" i="1" kern="1200" baseline="0" dirty="0">
                          <a:solidFill>
                            <a:schemeClr val="tx1"/>
                          </a:solidFill>
                          <a:effectLst/>
                          <a:latin typeface="+mn-lt"/>
                          <a:ea typeface="+mn-ea"/>
                          <a:cs typeface="+mn-cs"/>
                        </a:rPr>
                        <a:t> Parra </a:t>
                      </a:r>
                      <a:r>
                        <a:rPr lang="es-CO" sz="1100" b="1" i="1" kern="1200" dirty="0">
                          <a:solidFill>
                            <a:schemeClr val="tx1"/>
                          </a:solidFill>
                          <a:effectLst/>
                          <a:latin typeface="+mn-lt"/>
                          <a:ea typeface="+mn-ea"/>
                          <a:cs typeface="+mn-cs"/>
                        </a:rPr>
                        <a:t>:</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Juan </a:t>
                      </a:r>
                      <a:r>
                        <a:rPr lang="es-CO" sz="1100" b="1" i="1" kern="1200" baseline="0" dirty="0" err="1" smtClean="0">
                          <a:solidFill>
                            <a:schemeClr val="tx1"/>
                          </a:solidFill>
                          <a:effectLst/>
                          <a:latin typeface="+mn-lt"/>
                          <a:ea typeface="+mn-ea"/>
                          <a:cs typeface="+mn-cs"/>
                        </a:rPr>
                        <a:t>Emmanuelli</a:t>
                      </a:r>
                      <a:endParaRPr lang="es-419" sz="1100" b="1" i="1" dirty="0"/>
                    </a:p>
                  </a:txBody>
                  <a:tcPr/>
                </a:tc>
                <a:tc>
                  <a:txBody>
                    <a:bodyPr/>
                    <a:lstStyle/>
                    <a:p>
                      <a:pPr algn="ctr"/>
                      <a:r>
                        <a:rPr lang="es-419" sz="1400" b="1" dirty="0"/>
                        <a:t>ORL402022</a:t>
                      </a:r>
                    </a:p>
                  </a:txBody>
                  <a:tcPr anchor="ctr"/>
                </a:tc>
                <a:tc>
                  <a:txBody>
                    <a:bodyPr/>
                    <a:lstStyle/>
                    <a:p>
                      <a:pPr algn="just"/>
                      <a:r>
                        <a:rPr lang="es-ES" sz="1100" b="0" i="0" kern="1200" dirty="0">
                          <a:solidFill>
                            <a:schemeClr val="tx1"/>
                          </a:solidFill>
                          <a:effectLst/>
                          <a:latin typeface="+mn-lt"/>
                          <a:ea typeface="+mn-ea"/>
                          <a:cs typeface="+mn-cs"/>
                        </a:rPr>
                        <a:t>CORRELACIÓN ENRE ECOGRAFÍA, CITOLOGÍA Y AFIRMA® EN PACIENTES CON NODULOS TIROIDEOS</a:t>
                      </a:r>
                      <a:endParaRPr lang="es-419" sz="1100" dirty="0"/>
                    </a:p>
                  </a:txBody>
                  <a:tcPr anchor="ctr"/>
                </a:tc>
                <a:tc>
                  <a:txBody>
                    <a:bodyPr/>
                    <a:lstStyle/>
                    <a:p>
                      <a:pPr algn="ctr"/>
                      <a:endParaRPr lang="es-419" sz="1400" b="1" dirty="0"/>
                    </a:p>
                  </a:txBody>
                  <a:tcPr anchor="ctr"/>
                </a:tc>
                <a:extLst>
                  <a:ext uri="{0D108BD9-81ED-4DB2-BD59-A6C34878D82A}">
                    <a16:rowId xmlns:a16="http://schemas.microsoft.com/office/drawing/2014/main" val="1830700481"/>
                  </a:ext>
                </a:extLst>
              </a:tr>
              <a:tr h="245718">
                <a:tc>
                  <a:txBody>
                    <a:bodyPr/>
                    <a:lstStyle/>
                    <a:p>
                      <a:pPr algn="ctr"/>
                      <a:r>
                        <a:rPr lang="es-419" sz="1400" b="1" dirty="0"/>
                        <a:t>2:30 P.M.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s-419" sz="1100" b="1" i="1" dirty="0"/>
                    </a:p>
                  </a:txBody>
                  <a:tcPr/>
                </a:tc>
                <a:tc>
                  <a:txBody>
                    <a:bodyPr/>
                    <a:lstStyle/>
                    <a:p>
                      <a:pPr algn="ctr"/>
                      <a:endParaRPr lang="es-419" sz="14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b="0" i="0" kern="1200" dirty="0">
                          <a:solidFill>
                            <a:schemeClr val="tx1"/>
                          </a:solidFill>
                          <a:effectLst/>
                          <a:latin typeface="+mn-lt"/>
                          <a:ea typeface="+mn-ea"/>
                          <a:cs typeface="+mn-cs"/>
                        </a:rPr>
                        <a:t>OSTEOMIELITIS CRÓNICA, REACTIVACIÓN 20 AÑOS MÁS TARDE: A PROPÓSITO DE UN CASO.</a:t>
                      </a:r>
                      <a:r>
                        <a:rPr lang="es-CO" sz="1100" b="1" i="1" kern="1200" dirty="0">
                          <a:solidFill>
                            <a:schemeClr val="tx1"/>
                          </a:solidFill>
                          <a:effectLst/>
                          <a:latin typeface="+mn-lt"/>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 Ivanled López</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Tutor:</a:t>
                      </a:r>
                      <a:r>
                        <a:rPr lang="es-CO" sz="1100" b="1" i="1" kern="1200" baseline="0" dirty="0">
                          <a:solidFill>
                            <a:schemeClr val="tx1"/>
                          </a:solidFill>
                          <a:effectLst/>
                          <a:latin typeface="+mn-lt"/>
                          <a:ea typeface="+mn-ea"/>
                          <a:cs typeface="+mn-cs"/>
                        </a:rPr>
                        <a:t> </a:t>
                      </a:r>
                      <a:r>
                        <a:rPr lang="es-ES" sz="1100" b="1" i="1" kern="1200" baseline="0" dirty="0">
                          <a:solidFill>
                            <a:schemeClr val="tx1"/>
                          </a:solidFill>
                          <a:effectLst/>
                          <a:latin typeface="+mn-lt"/>
                          <a:ea typeface="+mn-ea"/>
                          <a:cs typeface="+mn-cs"/>
                        </a:rPr>
                        <a:t>Dr. Martín Carballo</a:t>
                      </a:r>
                      <a:endParaRPr lang="es-419" sz="1100" b="1" i="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kern="1200" dirty="0">
                          <a:solidFill>
                            <a:schemeClr val="tx1"/>
                          </a:solidFill>
                          <a:effectLst/>
                          <a:latin typeface="+mn-lt"/>
                          <a:ea typeface="+mn-ea"/>
                          <a:cs typeface="+mn-cs"/>
                        </a:rPr>
                        <a:t>RAM0432022.2</a:t>
                      </a:r>
                      <a:endParaRPr lang="es-419" sz="1400" b="1" dirty="0"/>
                    </a:p>
                  </a:txBody>
                  <a:tcPr anchor="ctr"/>
                </a:tc>
                <a:extLst>
                  <a:ext uri="{0D108BD9-81ED-4DB2-BD59-A6C34878D82A}">
                    <a16:rowId xmlns:a16="http://schemas.microsoft.com/office/drawing/2014/main" val="2928797571"/>
                  </a:ext>
                </a:extLst>
              </a:tr>
              <a:tr h="245718">
                <a:tc>
                  <a:txBody>
                    <a:bodyPr/>
                    <a:lstStyle/>
                    <a:p>
                      <a:pPr algn="ctr"/>
                      <a:r>
                        <a:rPr lang="es-419" sz="1400" b="1" dirty="0"/>
                        <a:t>2:45 P.M.</a:t>
                      </a:r>
                    </a:p>
                  </a:txBody>
                  <a:tcPr anchor="ctr"/>
                </a:tc>
                <a:tc>
                  <a:txBody>
                    <a:bodyPr/>
                    <a:lstStyle/>
                    <a:p>
                      <a:pPr algn="just"/>
                      <a:r>
                        <a:rPr lang="es-ES" sz="1100" dirty="0" smtClean="0"/>
                        <a:t>HERNIA DIAFRAGMÁTICA CONGÉNITA: ESTUDIO DE MORBIMORTALIDAD DURANTE EL PERIODO 2012-2022</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smtClean="0">
                          <a:solidFill>
                            <a:schemeClr val="tx1"/>
                          </a:solidFill>
                          <a:effectLst/>
                          <a:latin typeface="+mn-lt"/>
                          <a:ea typeface="+mn-ea"/>
                          <a:cs typeface="+mn-cs"/>
                        </a:rPr>
                        <a:t>Autor: Dra. Libia Torres Tutor:</a:t>
                      </a:r>
                      <a:r>
                        <a:rPr lang="es-CO" sz="1100" b="1" i="1" kern="1200" baseline="0" dirty="0" smtClean="0">
                          <a:solidFill>
                            <a:schemeClr val="tx1"/>
                          </a:solidFill>
                          <a:effectLst/>
                          <a:latin typeface="+mn-lt"/>
                          <a:ea typeface="+mn-ea"/>
                          <a:cs typeface="+mn-cs"/>
                        </a:rPr>
                        <a:t> </a:t>
                      </a:r>
                      <a:r>
                        <a:rPr lang="es-CO" sz="1100" b="1" i="1" kern="1200" dirty="0" smtClean="0">
                          <a:solidFill>
                            <a:schemeClr val="tx1"/>
                          </a:solidFill>
                          <a:effectLst/>
                          <a:latin typeface="+mn-lt"/>
                          <a:ea typeface="+mn-ea"/>
                          <a:cs typeface="+mn-cs"/>
                        </a:rPr>
                        <a:t>Dra.</a:t>
                      </a:r>
                      <a:r>
                        <a:rPr lang="es-CO" sz="1100" b="1" i="1" kern="1200" baseline="0" dirty="0" smtClean="0">
                          <a:solidFill>
                            <a:schemeClr val="tx1"/>
                          </a:solidFill>
                          <a:effectLst/>
                          <a:latin typeface="+mn-lt"/>
                          <a:ea typeface="+mn-ea"/>
                          <a:cs typeface="+mn-cs"/>
                        </a:rPr>
                        <a:t> Adriana Peña</a:t>
                      </a:r>
                      <a:endParaRPr lang="es-419" sz="1100"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400" b="1" dirty="0" smtClean="0"/>
                        <a:t>RAM252022</a:t>
                      </a:r>
                    </a:p>
                  </a:txBody>
                  <a:tcPr anchor="ctr"/>
                </a:tc>
                <a:tc>
                  <a:txBody>
                    <a:bodyPr/>
                    <a:lstStyle/>
                    <a:p>
                      <a:r>
                        <a:rPr lang="en-US" sz="1100" b="0" i="0" kern="1200" dirty="0">
                          <a:solidFill>
                            <a:schemeClr val="tx1"/>
                          </a:solidFill>
                          <a:effectLst/>
                          <a:latin typeface="+mn-lt"/>
                          <a:ea typeface="+mn-ea"/>
                          <a:cs typeface="+mn-cs"/>
                        </a:rPr>
                        <a:t>SÍNDROME DE DOEGE POTTER CON SIGNO DE LESER TRÉLAT UNA RARA CAUSA DE HIPOGLUCEMIA</a:t>
                      </a:r>
                      <a:r>
                        <a:rPr lang="es-ES" sz="1100" b="0" i="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Natacha Vilera / Dra. Andreina Requiz Tutor:</a:t>
                      </a:r>
                      <a:r>
                        <a:rPr lang="es-CO" sz="1100" b="1" i="1" kern="1200" baseline="0" dirty="0">
                          <a:solidFill>
                            <a:schemeClr val="tx1"/>
                          </a:solidFill>
                          <a:effectLst/>
                          <a:latin typeface="+mn-lt"/>
                          <a:ea typeface="+mn-ea"/>
                          <a:cs typeface="+mn-cs"/>
                        </a:rPr>
                        <a:t> </a:t>
                      </a:r>
                      <a:r>
                        <a:rPr lang="es-ES" sz="1100" b="1" i="1" kern="1200" baseline="0" dirty="0">
                          <a:solidFill>
                            <a:schemeClr val="tx1"/>
                          </a:solidFill>
                          <a:effectLst/>
                          <a:latin typeface="+mn-lt"/>
                          <a:ea typeface="+mn-ea"/>
                          <a:cs typeface="+mn-cs"/>
                        </a:rPr>
                        <a:t>Dra. Gestne Aure</a:t>
                      </a:r>
                      <a:endParaRPr lang="es-419" sz="1100" b="1" i="1" dirty="0"/>
                    </a:p>
                  </a:txBody>
                  <a:tcPr/>
                </a:tc>
                <a:tc>
                  <a:txBody>
                    <a:bodyPr/>
                    <a:lstStyle/>
                    <a:p>
                      <a:pPr algn="ctr"/>
                      <a:endParaRPr lang="en-US" sz="1400" b="1" i="0" kern="1200" dirty="0" smtClean="0">
                        <a:solidFill>
                          <a:schemeClr val="tx1"/>
                        </a:solidFill>
                        <a:effectLst/>
                        <a:latin typeface="+mn-lt"/>
                        <a:ea typeface="+mn-ea"/>
                        <a:cs typeface="+mn-cs"/>
                      </a:endParaRPr>
                    </a:p>
                    <a:p>
                      <a:pPr algn="ctr"/>
                      <a:r>
                        <a:rPr lang="en-US" sz="1400" b="1" i="0" kern="1200" dirty="0" smtClean="0">
                          <a:solidFill>
                            <a:schemeClr val="tx1"/>
                          </a:solidFill>
                          <a:effectLst/>
                          <a:latin typeface="+mn-lt"/>
                          <a:ea typeface="+mn-ea"/>
                          <a:cs typeface="+mn-cs"/>
                        </a:rPr>
                        <a:t>ENDO332022</a:t>
                      </a:r>
                      <a:endParaRPr lang="es-419" sz="1400" b="1" dirty="0"/>
                    </a:p>
                  </a:txBody>
                  <a:tcPr/>
                </a:tc>
                <a:extLst>
                  <a:ext uri="{0D108BD9-81ED-4DB2-BD59-A6C34878D82A}">
                    <a16:rowId xmlns:a16="http://schemas.microsoft.com/office/drawing/2014/main" val="237431499"/>
                  </a:ext>
                </a:extLst>
              </a:tr>
            </a:tbl>
          </a:graphicData>
        </a:graphic>
      </p:graphicFrame>
    </p:spTree>
    <p:extLst>
      <p:ext uri="{BB962C8B-B14F-4D97-AF65-F5344CB8AC3E}">
        <p14:creationId xmlns:p14="http://schemas.microsoft.com/office/powerpoint/2010/main" val="149921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4046245871"/>
              </p:ext>
            </p:extLst>
          </p:nvPr>
        </p:nvGraphicFramePr>
        <p:xfrm>
          <a:off x="334582" y="748145"/>
          <a:ext cx="11779134" cy="5372464"/>
        </p:xfrm>
        <a:graphic>
          <a:graphicData uri="http://schemas.openxmlformats.org/drawingml/2006/table">
            <a:tbl>
              <a:tblPr firstRow="1" bandRow="1">
                <a:tableStyleId>{5940675A-B579-460E-94D1-54222C63F5DA}</a:tableStyleId>
              </a:tblPr>
              <a:tblGrid>
                <a:gridCol w="847899">
                  <a:extLst>
                    <a:ext uri="{9D8B030D-6E8A-4147-A177-3AD203B41FA5}">
                      <a16:colId xmlns:a16="http://schemas.microsoft.com/office/drawing/2014/main" val="157412738"/>
                    </a:ext>
                  </a:extLst>
                </a:gridCol>
                <a:gridCol w="4638502">
                  <a:extLst>
                    <a:ext uri="{9D8B030D-6E8A-4147-A177-3AD203B41FA5}">
                      <a16:colId xmlns:a16="http://schemas.microsoft.com/office/drawing/2014/main" val="2958520141"/>
                    </a:ext>
                  </a:extLst>
                </a:gridCol>
                <a:gridCol w="979917">
                  <a:extLst>
                    <a:ext uri="{9D8B030D-6E8A-4147-A177-3AD203B41FA5}">
                      <a16:colId xmlns:a16="http://schemas.microsoft.com/office/drawing/2014/main" val="760072481"/>
                    </a:ext>
                  </a:extLst>
                </a:gridCol>
                <a:gridCol w="4340228">
                  <a:extLst>
                    <a:ext uri="{9D8B030D-6E8A-4147-A177-3AD203B41FA5}">
                      <a16:colId xmlns:a16="http://schemas.microsoft.com/office/drawing/2014/main" val="688105393"/>
                    </a:ext>
                  </a:extLst>
                </a:gridCol>
                <a:gridCol w="972588">
                  <a:extLst>
                    <a:ext uri="{9D8B030D-6E8A-4147-A177-3AD203B41FA5}">
                      <a16:colId xmlns:a16="http://schemas.microsoft.com/office/drawing/2014/main" val="1891848233"/>
                    </a:ext>
                  </a:extLst>
                </a:gridCol>
              </a:tblGrid>
              <a:tr h="354023">
                <a:tc>
                  <a:txBody>
                    <a:bodyPr/>
                    <a:lstStyle/>
                    <a:p>
                      <a:pPr algn="ctr"/>
                      <a:r>
                        <a:rPr lang="es-419" sz="1600" b="1" dirty="0"/>
                        <a:t>HORA</a:t>
                      </a:r>
                    </a:p>
                  </a:txBody>
                  <a:tcPr anchor="ctr">
                    <a:solidFill>
                      <a:schemeClr val="bg2">
                        <a:lumMod val="90000"/>
                      </a:schemeClr>
                    </a:solidFill>
                  </a:tcPr>
                </a:tc>
                <a:tc gridSpan="2">
                  <a:txBody>
                    <a:bodyPr/>
                    <a:lstStyle/>
                    <a:p>
                      <a:pPr algn="ctr"/>
                      <a:r>
                        <a:rPr lang="es-419" sz="1600" b="1" dirty="0"/>
                        <a:t>AUDITORIO CARLOS KLEMPRER</a:t>
                      </a:r>
                    </a:p>
                  </a:txBody>
                  <a:tcPr anchor="ctr">
                    <a:solidFill>
                      <a:schemeClr val="bg2">
                        <a:lumMod val="90000"/>
                      </a:schemeClr>
                    </a:solidFill>
                  </a:tcPr>
                </a:tc>
                <a:tc hMerge="1">
                  <a:txBody>
                    <a:bodyPr/>
                    <a:lstStyle/>
                    <a:p>
                      <a:endParaRPr lang="es-419"/>
                    </a:p>
                  </a:txBody>
                  <a:tcPr/>
                </a:tc>
                <a:tc gridSpan="2">
                  <a:txBody>
                    <a:bodyPr/>
                    <a:lstStyle/>
                    <a:p>
                      <a:pPr algn="ctr"/>
                      <a:r>
                        <a:rPr lang="es-419" sz="1600" b="1" dirty="0"/>
                        <a:t>FOYER</a:t>
                      </a:r>
                    </a:p>
                  </a:txBody>
                  <a:tcPr anchor="ctr">
                    <a:solidFill>
                      <a:schemeClr val="bg2">
                        <a:lumMod val="90000"/>
                      </a:schemeClr>
                    </a:solidFill>
                  </a:tcPr>
                </a:tc>
                <a:tc hMerge="1">
                  <a:txBody>
                    <a:bodyPr/>
                    <a:lstStyle/>
                    <a:p>
                      <a:endParaRPr lang="es-419"/>
                    </a:p>
                  </a:txBody>
                  <a:tcPr/>
                </a:tc>
                <a:extLst>
                  <a:ext uri="{0D108BD9-81ED-4DB2-BD59-A6C34878D82A}">
                    <a16:rowId xmlns:a16="http://schemas.microsoft.com/office/drawing/2014/main" val="2604670371"/>
                  </a:ext>
                </a:extLst>
              </a:tr>
              <a:tr h="324521">
                <a:tc rowSpan="2">
                  <a:txBody>
                    <a:bodyPr/>
                    <a:lstStyle/>
                    <a:p>
                      <a:pPr algn="ctr"/>
                      <a:r>
                        <a:rPr lang="es-419" sz="1600" b="1" dirty="0"/>
                        <a:t>HORA</a:t>
                      </a:r>
                    </a:p>
                  </a:txBody>
                  <a:tcPr anchor="ctr"/>
                </a:tc>
                <a:tc gridSpan="2">
                  <a:txBody>
                    <a:bodyPr/>
                    <a:lstStyle/>
                    <a:p>
                      <a:pPr algn="ctr"/>
                      <a:r>
                        <a:rPr lang="es-419" sz="1400" b="1" dirty="0"/>
                        <a:t>Área Quirúrgica</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400" b="1" dirty="0"/>
                        <a:t>Área de Anestesiología</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c hMerge="1">
                  <a:txBody>
                    <a:bodyPr/>
                    <a:lstStyle/>
                    <a:p>
                      <a:endParaRPr lang="es-419"/>
                    </a:p>
                  </a:txBody>
                  <a:tcPr/>
                </a:tc>
                <a:extLst>
                  <a:ext uri="{0D108BD9-81ED-4DB2-BD59-A6C34878D82A}">
                    <a16:rowId xmlns:a16="http://schemas.microsoft.com/office/drawing/2014/main" val="660417293"/>
                  </a:ext>
                </a:extLst>
              </a:tr>
              <a:tr h="300162">
                <a:tc vMerge="1">
                  <a:txBody>
                    <a:bodyPr/>
                    <a:lstStyle/>
                    <a:p>
                      <a:pPr algn="ctr"/>
                      <a:endParaRPr lang="es-419" sz="1600" dirty="0"/>
                    </a:p>
                  </a:txBody>
                  <a:tcPr anchor="ctr"/>
                </a:tc>
                <a:tc>
                  <a:txBody>
                    <a:bodyPr/>
                    <a:lstStyle/>
                    <a:p>
                      <a:pPr algn="ctr"/>
                      <a:r>
                        <a:rPr lang="es-419" sz="1400" b="1" dirty="0"/>
                        <a:t>TITULO</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smtClean="0"/>
                        <a:t>CÓDIGO</a:t>
                      </a:r>
                      <a:endParaRPr lang="es-419"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a:t>TITULO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smtClean="0"/>
                        <a:t>CÓDIGO</a:t>
                      </a:r>
                      <a:endParaRPr lang="es-419" sz="1400" b="1" dirty="0"/>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547994128"/>
                  </a:ext>
                </a:extLst>
              </a:tr>
              <a:tr h="5046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100" b="1" dirty="0"/>
                        <a:t>9:00 A.M.</a:t>
                      </a:r>
                    </a:p>
                    <a:p>
                      <a:pPr algn="ctr"/>
                      <a:endParaRPr lang="es-419" sz="1100" b="1" dirty="0"/>
                    </a:p>
                  </a:txBody>
                  <a:tcPr anchor="ctr"/>
                </a:tc>
                <a:tc>
                  <a:txBody>
                    <a:bodyPr/>
                    <a:lstStyle/>
                    <a:p>
                      <a:pPr algn="just"/>
                      <a:r>
                        <a:rPr lang="es-ES" sz="1050" b="0" dirty="0"/>
                        <a:t>VERSATILIDAD Y VENTAJAS EN EL USO DE LOS COLGAJOS PERFORADOS PEDICULADOS EN LA RECONSTRUCCIÓN DE CABEZA Y CUELLO. ESTUDIO OBSERVACIONAL</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Alexandra</a:t>
                      </a:r>
                      <a:r>
                        <a:rPr lang="es-CO" sz="1050" b="1" i="1" kern="1200" baseline="0" dirty="0">
                          <a:solidFill>
                            <a:schemeClr val="tx1"/>
                          </a:solidFill>
                          <a:effectLst/>
                          <a:latin typeface="+mn-lt"/>
                          <a:ea typeface="+mn-ea"/>
                          <a:cs typeface="+mn-cs"/>
                        </a:rPr>
                        <a:t> Franco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Alirio Mijares</a:t>
                      </a:r>
                      <a:endParaRPr lang="es-419" sz="1050" b="1" i="1" dirty="0"/>
                    </a:p>
                  </a:txBody>
                  <a:tcPr anchor="ctr">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100" b="1" dirty="0"/>
                        <a:t>CCC482022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r>
                        <a:rPr lang="es-ES" sz="1050" b="0" dirty="0"/>
                        <a:t>GRASA PRETRAQUEAL EALUADA</a:t>
                      </a:r>
                      <a:r>
                        <a:rPr lang="es-ES" sz="1050" b="0" baseline="0" dirty="0"/>
                        <a:t> POR ULTRASONIDO: ASOCIACIÓN CON INTUBACIÓN </a:t>
                      </a:r>
                      <a:r>
                        <a:rPr lang="es-ES" sz="1050" b="0" dirty="0"/>
                        <a:t>OROTRAQUEAL DIFICIL</a:t>
                      </a:r>
                      <a:r>
                        <a:rPr lang="es-ES" sz="1050" b="0" baseline="0" dirty="0"/>
                        <a:t> </a:t>
                      </a:r>
                      <a:r>
                        <a:rPr lang="es-ES" sz="1050" b="0" dirty="0"/>
                        <a:t>EN PACIENTES CON OBESIDAD GRADO II</a:t>
                      </a:r>
                      <a:r>
                        <a:rPr lang="es-ES" sz="1050" b="0" baseline="0" dirty="0"/>
                        <a:t> Y III</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Jorgeiling Davila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Ferdinando Gaudio</a:t>
                      </a:r>
                      <a:endParaRPr lang="es-419" sz="1050" b="1"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100" b="1" dirty="0"/>
                        <a:t>ANE262022</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18468063"/>
                  </a:ext>
                </a:extLst>
              </a:tr>
              <a:tr h="336120">
                <a:tc>
                  <a:txBody>
                    <a:bodyPr/>
                    <a:lstStyle/>
                    <a:p>
                      <a:pPr algn="ctr"/>
                      <a:r>
                        <a:rPr lang="es-419" sz="1100" b="1" dirty="0"/>
                        <a:t>9:15 A.M.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b="0" dirty="0"/>
                        <a:t>EFICACIA DE LA LARINGECTOMÍA PARCIAL PARA LA PRESERVACIÓN FUNCIONAL EN LOS CARCINOMAS DE CÉLULAS ESCAMOSAS DE LARINGE</a:t>
                      </a:r>
                      <a:r>
                        <a:rPr lang="es-ES" sz="1050" b="0" baseline="0" dirty="0"/>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Alexandra</a:t>
                      </a:r>
                      <a:r>
                        <a:rPr lang="es-CO" sz="1050" b="1" i="1" kern="1200" baseline="0" dirty="0">
                          <a:solidFill>
                            <a:schemeClr val="tx1"/>
                          </a:solidFill>
                          <a:effectLst/>
                          <a:latin typeface="+mn-lt"/>
                          <a:ea typeface="+mn-ea"/>
                          <a:cs typeface="+mn-cs"/>
                        </a:rPr>
                        <a:t> Franco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Alirio Mijares</a:t>
                      </a:r>
                      <a:endParaRPr lang="es-419" sz="1050" b="1" i="1" dirty="0"/>
                    </a:p>
                  </a:txBody>
                  <a:tcPr anchor="ctr">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100" b="1" dirty="0"/>
                        <a:t>CCC492022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l"/>
                      <a:r>
                        <a:rPr lang="es-ES" sz="1050" b="0" dirty="0"/>
                        <a:t>EFICIENCIA DE LA MUSICOTERAPIA EN LA DISMINUCIÓN DE REQUERIMIENTOS DE PROPOFOL EN PACIENTES PLANIFICADOS PARA CITOSCOPIAS BAJO SEDACIÓN</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Julio</a:t>
                      </a:r>
                      <a:r>
                        <a:rPr lang="es-CO" sz="1050" b="1" i="1" kern="1200" baseline="0" dirty="0">
                          <a:solidFill>
                            <a:schemeClr val="tx1"/>
                          </a:solidFill>
                          <a:effectLst/>
                          <a:latin typeface="+mn-lt"/>
                          <a:ea typeface="+mn-ea"/>
                          <a:cs typeface="+mn-cs"/>
                        </a:rPr>
                        <a:t> Ochoa</a:t>
                      </a:r>
                      <a:r>
                        <a:rPr lang="es-CO" sz="1050" b="1" i="1" kern="1200" dirty="0">
                          <a:solidFill>
                            <a:schemeClr val="tx1"/>
                          </a:solidFill>
                          <a:effectLst/>
                          <a:latin typeface="+mn-lt"/>
                          <a:ea typeface="+mn-ea"/>
                          <a:cs typeface="+mn-cs"/>
                        </a:rPr>
                        <a:t>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Alejandro Alfonso</a:t>
                      </a:r>
                      <a:endParaRPr lang="es-419" sz="1050" b="1"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100" b="1" dirty="0"/>
                        <a:t>ANE202022</a:t>
                      </a: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270425918"/>
                  </a:ext>
                </a:extLst>
              </a:tr>
              <a:tr h="424789">
                <a:tc>
                  <a:txBody>
                    <a:bodyPr/>
                    <a:lstStyle/>
                    <a:p>
                      <a:pPr algn="ctr"/>
                      <a:endParaRPr lang="es-419" sz="1100" b="1" dirty="0"/>
                    </a:p>
                    <a:p>
                      <a:pPr algn="ctr"/>
                      <a:r>
                        <a:rPr lang="es-419" sz="1100" b="1" dirty="0"/>
                        <a:t>9:30 A.M</a:t>
                      </a:r>
                    </a:p>
                  </a:txBody>
                  <a:tcPr/>
                </a:tc>
                <a:tc>
                  <a:txBody>
                    <a:bodyPr/>
                    <a:lstStyle/>
                    <a:p>
                      <a:pPr algn="just"/>
                      <a:r>
                        <a:rPr lang="es-ES" sz="1050" b="0" dirty="0"/>
                        <a:t>CARACTERIZACIÓN CLÍNICA, EPIDEMIOLÓGICA E HISTOLÓGICA DEL CARCINOMA DE LARINGE. REVISIÓN RETROSPECTIVA DE 10 AÑOS ENERO 2011 -ENERO 2022</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Karen Díaz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Alirio Mijares</a:t>
                      </a:r>
                      <a:endParaRPr lang="es-419" sz="1050" b="1" i="1" dirty="0"/>
                    </a:p>
                  </a:txBody>
                  <a:tcPr anchor="ctr">
                    <a:lnR w="12700" cap="flat" cmpd="sng" algn="ctr">
                      <a:solidFill>
                        <a:schemeClr val="tx1"/>
                      </a:solidFill>
                      <a:prstDash val="solid"/>
                      <a:round/>
                      <a:headEnd type="none" w="med" len="med"/>
                      <a:tailEnd type="none" w="med" len="med"/>
                    </a:lnR>
                  </a:tcPr>
                </a:tc>
                <a:tc>
                  <a:txBody>
                    <a:bodyPr/>
                    <a:lstStyle/>
                    <a:p>
                      <a:pPr algn="ctr"/>
                      <a:r>
                        <a:rPr lang="es-419" sz="1100" b="1" dirty="0"/>
                        <a:t>CCC272022</a:t>
                      </a:r>
                    </a:p>
                  </a:txBody>
                  <a:tcPr anchor="ctr">
                    <a:lnL w="12700" cap="flat" cmpd="sng" algn="ctr">
                      <a:solidFill>
                        <a:schemeClr val="tx1"/>
                      </a:solidFill>
                      <a:prstDash val="solid"/>
                      <a:round/>
                      <a:headEnd type="none" w="med" len="med"/>
                      <a:tailEnd type="none" w="med" len="med"/>
                    </a:lnL>
                  </a:tcPr>
                </a:tc>
                <a:tc>
                  <a:txBody>
                    <a:bodyPr/>
                    <a:lstStyle/>
                    <a:p>
                      <a:pPr algn="just"/>
                      <a:r>
                        <a:rPr lang="es-419" sz="1050" b="0" dirty="0"/>
                        <a:t>COLECISTECTOMÍA LAPAROSCÓPICA: EFICACIA ANALGESICA POSTOPERATORIA DEL BLOQUEO ECOGUIADO DEL PLANO TRANVERSO ABDOMINAL VS INSTILACIÒN INTRAPERITONEAL DE ANESTESICO LOCAL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a:t>
                      </a:r>
                      <a:r>
                        <a:rPr lang="es-CO" sz="1050" b="1" i="1" kern="1200" dirty="0" err="1">
                          <a:solidFill>
                            <a:schemeClr val="tx1"/>
                          </a:solidFill>
                          <a:effectLst/>
                          <a:latin typeface="+mn-lt"/>
                          <a:ea typeface="+mn-ea"/>
                          <a:cs typeface="+mn-cs"/>
                        </a:rPr>
                        <a:t>Johnageli</a:t>
                      </a:r>
                      <a:r>
                        <a:rPr lang="es-CO" sz="1050" b="1" i="1" kern="1200" baseline="0" dirty="0">
                          <a:solidFill>
                            <a:schemeClr val="tx1"/>
                          </a:solidFill>
                          <a:effectLst/>
                          <a:latin typeface="+mn-lt"/>
                          <a:ea typeface="+mn-ea"/>
                          <a:cs typeface="+mn-cs"/>
                        </a:rPr>
                        <a:t> Rut </a:t>
                      </a:r>
                      <a:r>
                        <a:rPr lang="es-CO" sz="1050" b="1" i="1" kern="1200" baseline="0" dirty="0" err="1">
                          <a:solidFill>
                            <a:schemeClr val="tx1"/>
                          </a:solidFill>
                          <a:effectLst/>
                          <a:latin typeface="+mn-lt"/>
                          <a:ea typeface="+mn-ea"/>
                          <a:cs typeface="+mn-cs"/>
                        </a:rPr>
                        <a:t>Marcano</a:t>
                      </a:r>
                      <a:r>
                        <a:rPr lang="es-CO" sz="1050" b="1" i="1" kern="1200" dirty="0" err="1">
                          <a:solidFill>
                            <a:schemeClr val="tx1"/>
                          </a:solidFill>
                          <a:effectLst/>
                          <a:latin typeface="+mn-lt"/>
                          <a:ea typeface="+mn-ea"/>
                          <a:cs typeface="+mn-cs"/>
                        </a:rPr>
                        <a:t>Tutor</a:t>
                      </a:r>
                      <a:r>
                        <a:rPr lang="es-CO" sz="1050" b="1" i="1" kern="1200" dirty="0">
                          <a:solidFill>
                            <a:schemeClr val="tx1"/>
                          </a:solidFill>
                          <a:effectLst/>
                          <a:latin typeface="+mn-lt"/>
                          <a:ea typeface="+mn-ea"/>
                          <a:cs typeface="+mn-cs"/>
                        </a:rPr>
                        <a:t>:</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Rubén </a:t>
                      </a:r>
                      <a:r>
                        <a:rPr lang="es-CO" sz="1050" b="1" i="1" kern="1200" baseline="0" dirty="0" err="1">
                          <a:solidFill>
                            <a:schemeClr val="tx1"/>
                          </a:solidFill>
                          <a:effectLst/>
                          <a:latin typeface="+mn-lt"/>
                          <a:ea typeface="+mn-ea"/>
                          <a:cs typeface="+mn-cs"/>
                        </a:rPr>
                        <a:t>Naveda</a:t>
                      </a:r>
                      <a:endParaRPr lang="es-419" sz="1050" b="1" i="1" dirty="0"/>
                    </a:p>
                  </a:txBody>
                  <a:tcPr anchor="ctr">
                    <a:lnR w="12700" cap="flat" cmpd="sng" algn="ctr">
                      <a:solidFill>
                        <a:schemeClr val="tx1"/>
                      </a:solidFill>
                      <a:prstDash val="solid"/>
                      <a:round/>
                      <a:headEnd type="none" w="med" len="med"/>
                      <a:tailEnd type="none" w="med" len="med"/>
                    </a:lnR>
                  </a:tcPr>
                </a:tc>
                <a:tc>
                  <a:txBody>
                    <a:bodyPr/>
                    <a:lstStyle/>
                    <a:p>
                      <a:pPr algn="ctr"/>
                      <a:r>
                        <a:rPr lang="es-419" sz="1100" b="1" dirty="0"/>
                        <a:t>ANE452022</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25941727"/>
                  </a:ext>
                </a:extLst>
              </a:tr>
              <a:tr h="421507">
                <a:tc>
                  <a:txBody>
                    <a:bodyPr/>
                    <a:lstStyle/>
                    <a:p>
                      <a:pPr algn="ctr"/>
                      <a:endParaRPr lang="es-419" sz="1100" b="1" dirty="0"/>
                    </a:p>
                    <a:p>
                      <a:pPr algn="ctr"/>
                      <a:r>
                        <a:rPr lang="es-419" sz="1100" b="1" dirty="0"/>
                        <a:t>9:45 A.M.</a:t>
                      </a:r>
                    </a:p>
                  </a:txBody>
                  <a:tcPr/>
                </a:tc>
                <a:tc>
                  <a:txBody>
                    <a:bodyPr/>
                    <a:lstStyle/>
                    <a:p>
                      <a:pPr algn="just"/>
                      <a:r>
                        <a:rPr lang="es-419" sz="1050" b="0" dirty="0"/>
                        <a:t>P16 COMO FACTOR PRONOSTICO EN EL COMPORTAMIENTO CLINICO E HISTOLOGICO DEL CARCINOMA DE CELULAS ESCAMOSAS DE CAVIDA ORAL</a:t>
                      </a:r>
                    </a:p>
                    <a:p>
                      <a:pPr algn="just"/>
                      <a:r>
                        <a:rPr lang="es-VE" sz="1050" b="1" i="1" kern="1200" dirty="0">
                          <a:solidFill>
                            <a:schemeClr val="tx1"/>
                          </a:solidFill>
                          <a:effectLst/>
                          <a:latin typeface="+mn-lt"/>
                          <a:ea typeface="+mn-ea"/>
                          <a:cs typeface="+mn-cs"/>
                        </a:rPr>
                        <a:t>Autor: Dr. Alirio Mijares Coautores: Dra. Carmen Suarez / Dra. Victoria Barriola / Dra. Alexandra Franco / Dra. Diana Pérez / Dra. Karen Diaz</a:t>
                      </a:r>
                      <a:endParaRPr lang="es-419" sz="1050" b="1" i="1" dirty="0"/>
                    </a:p>
                  </a:txBody>
                  <a:tcPr anchor="ctr"/>
                </a:tc>
                <a:tc>
                  <a:txBody>
                    <a:bodyPr/>
                    <a:lstStyle/>
                    <a:p>
                      <a:pPr algn="ctr"/>
                      <a:r>
                        <a:rPr lang="es-419" sz="1100" b="1" dirty="0"/>
                        <a:t>GINO152022</a:t>
                      </a:r>
                    </a:p>
                  </a:txBody>
                  <a:tcPr anchor="ctr"/>
                </a:tc>
                <a:tc>
                  <a:txBody>
                    <a:bodyPr/>
                    <a:lstStyle/>
                    <a:p>
                      <a:pPr algn="just"/>
                      <a:r>
                        <a:rPr lang="es-ES" sz="1050" dirty="0"/>
                        <a:t>EFECTO DE LALIDOCAÍNA ENDOVENOSA SOBRE EL CONSUMO DE PROPOFOL EN SEDACIÓN DE PACIENTES SOMETIDOS A PROCEDIMIENTOS COLONOSCOPICOS</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Katty Pineda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Aldo </a:t>
                      </a:r>
                      <a:r>
                        <a:rPr lang="es-CO" sz="1050" b="1" i="1" kern="1200" baseline="0" dirty="0" err="1">
                          <a:solidFill>
                            <a:schemeClr val="tx1"/>
                          </a:solidFill>
                          <a:effectLst/>
                          <a:latin typeface="+mn-lt"/>
                          <a:ea typeface="+mn-ea"/>
                          <a:cs typeface="+mn-cs"/>
                        </a:rPr>
                        <a:t>Saad</a:t>
                      </a:r>
                      <a:endParaRPr lang="es-419" sz="1050" b="1" i="1" dirty="0"/>
                    </a:p>
                  </a:txBody>
                  <a:tcPr anchor="ctr"/>
                </a:tc>
                <a:tc>
                  <a:txBody>
                    <a:bodyPr/>
                    <a:lstStyle/>
                    <a:p>
                      <a:pPr algn="ctr"/>
                      <a:r>
                        <a:rPr lang="es-419" sz="1100" b="1" dirty="0"/>
                        <a:t>ANE212022</a:t>
                      </a:r>
                    </a:p>
                  </a:txBody>
                  <a:tcPr anchor="ctr"/>
                </a:tc>
                <a:extLst>
                  <a:ext uri="{0D108BD9-81ED-4DB2-BD59-A6C34878D82A}">
                    <a16:rowId xmlns:a16="http://schemas.microsoft.com/office/drawing/2014/main" val="890331017"/>
                  </a:ext>
                </a:extLst>
              </a:tr>
              <a:tr h="166584">
                <a:tc>
                  <a:txBody>
                    <a:bodyPr/>
                    <a:lstStyle/>
                    <a:p>
                      <a:pPr algn="ctr"/>
                      <a:r>
                        <a:rPr lang="es-419" sz="1100" b="1" dirty="0"/>
                        <a:t>10:00 A.M.</a:t>
                      </a:r>
                    </a:p>
                  </a:txBody>
                  <a:tcPr/>
                </a:tc>
                <a:tc>
                  <a:txBody>
                    <a:bodyPr/>
                    <a:lstStyle/>
                    <a:p>
                      <a:pPr algn="just"/>
                      <a:r>
                        <a:rPr lang="es-419" sz="1050" b="0" dirty="0"/>
                        <a:t>PROPUESTA DE DISPOSITIVO BUCAL PARA PACIENTES CON TRISMOPOR RADIOTERAPIA Y CIRUGIA DE CABEZA Y CUELLO. PROYECTO FACTIBLE Y PRUEBA PILOTO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Diana</a:t>
                      </a:r>
                      <a:r>
                        <a:rPr lang="es-CO" sz="1050" b="1" i="1" kern="1200" baseline="0" dirty="0">
                          <a:solidFill>
                            <a:schemeClr val="tx1"/>
                          </a:solidFill>
                          <a:effectLst/>
                          <a:latin typeface="+mn-lt"/>
                          <a:ea typeface="+mn-ea"/>
                          <a:cs typeface="+mn-cs"/>
                        </a:rPr>
                        <a:t> Pérez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Alirio Mijares</a:t>
                      </a:r>
                      <a:endParaRPr lang="es-419" sz="1050" b="1" i="1" dirty="0"/>
                    </a:p>
                  </a:txBody>
                  <a:tcPr anchor="ctr"/>
                </a:tc>
                <a:tc>
                  <a:txBody>
                    <a:bodyPr/>
                    <a:lstStyle/>
                    <a:p>
                      <a:pPr algn="ctr"/>
                      <a:r>
                        <a:rPr lang="es-419" sz="1100" b="1" dirty="0"/>
                        <a:t>CCC422022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kern="1200" dirty="0" smtClean="0">
                          <a:solidFill>
                            <a:schemeClr val="tx1"/>
                          </a:solidFill>
                          <a:effectLst/>
                          <a:latin typeface="+mn-lt"/>
                          <a:ea typeface="+mn-ea"/>
                          <a:cs typeface="+mn-cs"/>
                        </a:rPr>
                        <a:t>ESOFAGO CILINDRICO: ESTUDIO PROSPECTIVO EN PACIENTES ADULTOS CON ENFERMEDAD POR REFLUJO GASTROESOFAGICO</a:t>
                      </a:r>
                      <a:endParaRPr lang="es-VE" sz="105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CO" sz="1100" b="1" i="1" kern="1200" dirty="0" smtClean="0">
                          <a:solidFill>
                            <a:schemeClr val="tx1"/>
                          </a:solidFill>
                          <a:effectLst/>
                          <a:latin typeface="+mn-lt"/>
                          <a:ea typeface="+mn-ea"/>
                          <a:cs typeface="+mn-cs"/>
                        </a:rPr>
                        <a:t>Autor: Dr. Ricardo Vargas Tutor:</a:t>
                      </a:r>
                      <a:r>
                        <a:rPr lang="es-CO" sz="1100" b="1" i="1" kern="1200" baseline="0" dirty="0" smtClean="0">
                          <a:solidFill>
                            <a:schemeClr val="tx1"/>
                          </a:solidFill>
                          <a:effectLst/>
                          <a:latin typeface="+mn-lt"/>
                          <a:ea typeface="+mn-ea"/>
                          <a:cs typeface="+mn-cs"/>
                        </a:rPr>
                        <a:t> </a:t>
                      </a:r>
                      <a:r>
                        <a:rPr lang="es-CO" sz="1100" b="1" i="1" kern="1200" dirty="0" smtClean="0">
                          <a:solidFill>
                            <a:schemeClr val="tx1"/>
                          </a:solidFill>
                          <a:effectLst/>
                          <a:latin typeface="+mn-lt"/>
                          <a:ea typeface="+mn-ea"/>
                          <a:cs typeface="+mn-cs"/>
                        </a:rPr>
                        <a:t>Dr.</a:t>
                      </a:r>
                      <a:r>
                        <a:rPr lang="es-CO" sz="1100" b="1" i="1" kern="1200" baseline="0" dirty="0" smtClean="0">
                          <a:solidFill>
                            <a:schemeClr val="tx1"/>
                          </a:solidFill>
                          <a:effectLst/>
                          <a:latin typeface="+mn-lt"/>
                          <a:ea typeface="+mn-ea"/>
                          <a:cs typeface="+mn-cs"/>
                        </a:rPr>
                        <a:t> Cesar Louis</a:t>
                      </a:r>
                      <a:endParaRPr lang="es-419" sz="1100" b="1" i="1" dirty="0" smtClean="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100" b="1" dirty="0" smtClean="0"/>
                        <a:t>GAS542022</a:t>
                      </a:r>
                      <a:endParaRPr lang="es-419" sz="1100" b="1" dirty="0"/>
                    </a:p>
                  </a:txBody>
                  <a:tcPr anchor="ctr"/>
                </a:tc>
                <a:extLst>
                  <a:ext uri="{0D108BD9-81ED-4DB2-BD59-A6C34878D82A}">
                    <a16:rowId xmlns:a16="http://schemas.microsoft.com/office/drawing/2014/main" val="1238170237"/>
                  </a:ext>
                </a:extLst>
              </a:tr>
              <a:tr h="0">
                <a:tc>
                  <a:txBody>
                    <a:bodyPr/>
                    <a:lstStyle/>
                    <a:p>
                      <a:pPr algn="ctr"/>
                      <a:r>
                        <a:rPr lang="es-419" sz="1100" b="1" dirty="0"/>
                        <a:t>10:15 A.M</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050" b="0" dirty="0"/>
                        <a:t>SUPERVIVENCIA LIBRE DE ENFERMEDAD EN PACIENTES CON CARCINOMAS DE CELULAS ESCAMOSAS DE CAVIDAD ORAL ESTADIO PRECOS TRATADOS CON MONOTERAPIA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Diana</a:t>
                      </a:r>
                      <a:r>
                        <a:rPr lang="es-CO" sz="1050" b="1" i="1" kern="1200" baseline="0" dirty="0">
                          <a:solidFill>
                            <a:schemeClr val="tx1"/>
                          </a:solidFill>
                          <a:effectLst/>
                          <a:latin typeface="+mn-lt"/>
                          <a:ea typeface="+mn-ea"/>
                          <a:cs typeface="+mn-cs"/>
                        </a:rPr>
                        <a:t> Pérez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Alirio Mijares</a:t>
                      </a:r>
                      <a:endParaRPr lang="es-419" sz="1050" b="1" i="1" dirty="0"/>
                    </a:p>
                  </a:txBody>
                  <a:tcPr anchor="ctr"/>
                </a:tc>
                <a:tc>
                  <a:txBody>
                    <a:bodyPr/>
                    <a:lstStyle/>
                    <a:p>
                      <a:pPr algn="ctr"/>
                      <a:r>
                        <a:rPr lang="es-419" sz="1100" b="1" dirty="0"/>
                        <a:t>GINO142022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100" b="0" i="0" dirty="0" smtClean="0"/>
                        <a:t>CASO CLÍNICO</a:t>
                      </a:r>
                      <a:r>
                        <a:rPr lang="es-419" sz="1100" b="0" i="0" baseline="0" dirty="0" smtClean="0"/>
                        <a:t>: CIRUGÍA BARIATRICA DE PRINCIPIO A FIN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smtClean="0">
                          <a:solidFill>
                            <a:schemeClr val="tx1"/>
                          </a:solidFill>
                          <a:effectLst/>
                          <a:latin typeface="+mn-lt"/>
                          <a:ea typeface="+mn-ea"/>
                          <a:cs typeface="+mn-cs"/>
                        </a:rPr>
                        <a:t>Autor: Dra. Mariana </a:t>
                      </a:r>
                      <a:r>
                        <a:rPr lang="es-CO" sz="1100" b="1" i="1" kern="1200" dirty="0" err="1" smtClean="0">
                          <a:solidFill>
                            <a:schemeClr val="tx1"/>
                          </a:solidFill>
                          <a:effectLst/>
                          <a:latin typeface="+mn-lt"/>
                          <a:ea typeface="+mn-ea"/>
                          <a:cs typeface="+mn-cs"/>
                        </a:rPr>
                        <a:t>Alayón</a:t>
                      </a:r>
                      <a:r>
                        <a:rPr lang="es-CO" sz="1100" b="1" i="1" kern="1200" baseline="0" dirty="0" smtClean="0">
                          <a:solidFill>
                            <a:schemeClr val="tx1"/>
                          </a:solidFill>
                          <a:effectLst/>
                          <a:latin typeface="+mn-lt"/>
                          <a:ea typeface="+mn-ea"/>
                          <a:cs typeface="+mn-cs"/>
                        </a:rPr>
                        <a:t> </a:t>
                      </a:r>
                      <a:r>
                        <a:rPr lang="es-CO" sz="1100" b="1" i="1" kern="1200" dirty="0" smtClean="0">
                          <a:solidFill>
                            <a:schemeClr val="tx1"/>
                          </a:solidFill>
                          <a:effectLst/>
                          <a:latin typeface="+mn-lt"/>
                          <a:ea typeface="+mn-ea"/>
                          <a:cs typeface="+mn-cs"/>
                        </a:rPr>
                        <a:t>Tutor:</a:t>
                      </a:r>
                      <a:r>
                        <a:rPr lang="es-CO" sz="1100" b="1" i="1" kern="1200" baseline="0" dirty="0" smtClean="0">
                          <a:solidFill>
                            <a:schemeClr val="tx1"/>
                          </a:solidFill>
                          <a:effectLst/>
                          <a:latin typeface="+mn-lt"/>
                          <a:ea typeface="+mn-ea"/>
                          <a:cs typeface="+mn-cs"/>
                        </a:rPr>
                        <a:t> </a:t>
                      </a:r>
                      <a:r>
                        <a:rPr lang="es-CO" sz="1100" b="1" i="1" kern="1200" dirty="0" smtClean="0">
                          <a:solidFill>
                            <a:schemeClr val="tx1"/>
                          </a:solidFill>
                          <a:effectLst/>
                          <a:latin typeface="+mn-lt"/>
                          <a:ea typeface="+mn-ea"/>
                          <a:cs typeface="+mn-cs"/>
                        </a:rPr>
                        <a:t>Dr.</a:t>
                      </a:r>
                      <a:r>
                        <a:rPr lang="es-CO" sz="1100" b="1" i="1" kern="1200" baseline="0" dirty="0" smtClean="0">
                          <a:solidFill>
                            <a:schemeClr val="tx1"/>
                          </a:solidFill>
                          <a:effectLst/>
                          <a:latin typeface="+mn-lt"/>
                          <a:ea typeface="+mn-ea"/>
                          <a:cs typeface="+mn-cs"/>
                        </a:rPr>
                        <a:t> </a:t>
                      </a:r>
                      <a:r>
                        <a:rPr lang="es-ES" sz="1100" b="1" i="1" kern="1200" baseline="0" dirty="0" smtClean="0">
                          <a:solidFill>
                            <a:schemeClr val="tx1"/>
                          </a:solidFill>
                          <a:effectLst/>
                          <a:latin typeface="+mn-lt"/>
                          <a:ea typeface="+mn-ea"/>
                          <a:cs typeface="+mn-cs"/>
                        </a:rPr>
                        <a:t>Carlos Anderson</a:t>
                      </a:r>
                      <a:endParaRPr lang="es-419" sz="1100" b="1" i="1" dirty="0" smtClean="0"/>
                    </a:p>
                    <a:p>
                      <a:pPr marL="0" marR="0" lvl="0" indent="0" algn="just" defTabSz="914400" rtl="0" eaLnBrk="1" fontAlgn="auto" latinLnBrk="0" hangingPunct="1">
                        <a:lnSpc>
                          <a:spcPct val="100000"/>
                        </a:lnSpc>
                        <a:spcBef>
                          <a:spcPts val="0"/>
                        </a:spcBef>
                        <a:spcAft>
                          <a:spcPts val="0"/>
                        </a:spcAft>
                        <a:buClrTx/>
                        <a:buSzTx/>
                        <a:buFontTx/>
                        <a:buNone/>
                        <a:tabLst/>
                        <a:defRPr/>
                      </a:pPr>
                      <a:endParaRPr lang="es-419" sz="1100" b="1" i="1" dirty="0" smtClean="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100" b="1" dirty="0" smtClean="0"/>
                        <a:t>RAM512022</a:t>
                      </a:r>
                      <a:endParaRPr lang="es-419" sz="1100" b="1" dirty="0"/>
                    </a:p>
                  </a:txBody>
                  <a:tcPr anchor="ctr"/>
                </a:tc>
                <a:extLst>
                  <a:ext uri="{0D108BD9-81ED-4DB2-BD59-A6C34878D82A}">
                    <a16:rowId xmlns:a16="http://schemas.microsoft.com/office/drawing/2014/main" val="1269571045"/>
                  </a:ext>
                </a:extLst>
              </a:tr>
            </a:tbl>
          </a:graphicData>
        </a:graphic>
      </p:graphicFrame>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 PROGRAMACIÓN ACADÉMICA                         MIERCOLES 07/12/2022 </a:t>
            </a: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39385" y="6177603"/>
            <a:ext cx="1143791" cy="680397"/>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7068" y="5999953"/>
            <a:ext cx="5776648" cy="807149"/>
          </a:xfrm>
          <a:prstGeom prst="rect">
            <a:avLst/>
          </a:prstGeom>
        </p:spPr>
      </p:pic>
    </p:spTree>
    <p:extLst>
      <p:ext uri="{BB962C8B-B14F-4D97-AF65-F5344CB8AC3E}">
        <p14:creationId xmlns:p14="http://schemas.microsoft.com/office/powerpoint/2010/main" val="367481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MIERCOLES 07/12/2022</a:t>
            </a: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9099" y="5919904"/>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0868" y="5892835"/>
            <a:ext cx="6652032" cy="929463"/>
          </a:xfrm>
          <a:prstGeom prst="rect">
            <a:avLst/>
          </a:prstGeom>
        </p:spPr>
      </p:pic>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2796985725"/>
              </p:ext>
            </p:extLst>
          </p:nvPr>
        </p:nvGraphicFramePr>
        <p:xfrm>
          <a:off x="355138" y="748145"/>
          <a:ext cx="11365345" cy="5302277"/>
        </p:xfrm>
        <a:graphic>
          <a:graphicData uri="http://schemas.openxmlformats.org/drawingml/2006/table">
            <a:tbl>
              <a:tblPr firstRow="1" bandRow="1">
                <a:tableStyleId>{5940675A-B579-460E-94D1-54222C63F5DA}</a:tableStyleId>
              </a:tblPr>
              <a:tblGrid>
                <a:gridCol w="1265381">
                  <a:extLst>
                    <a:ext uri="{9D8B030D-6E8A-4147-A177-3AD203B41FA5}">
                      <a16:colId xmlns:a16="http://schemas.microsoft.com/office/drawing/2014/main" val="157412738"/>
                    </a:ext>
                  </a:extLst>
                </a:gridCol>
                <a:gridCol w="3757816">
                  <a:extLst>
                    <a:ext uri="{9D8B030D-6E8A-4147-A177-3AD203B41FA5}">
                      <a16:colId xmlns:a16="http://schemas.microsoft.com/office/drawing/2014/main" val="2958520141"/>
                    </a:ext>
                  </a:extLst>
                </a:gridCol>
                <a:gridCol w="1215966">
                  <a:extLst>
                    <a:ext uri="{9D8B030D-6E8A-4147-A177-3AD203B41FA5}">
                      <a16:colId xmlns:a16="http://schemas.microsoft.com/office/drawing/2014/main" val="760072481"/>
                    </a:ext>
                  </a:extLst>
                </a:gridCol>
                <a:gridCol w="3532909">
                  <a:extLst>
                    <a:ext uri="{9D8B030D-6E8A-4147-A177-3AD203B41FA5}">
                      <a16:colId xmlns:a16="http://schemas.microsoft.com/office/drawing/2014/main" val="688105393"/>
                    </a:ext>
                  </a:extLst>
                </a:gridCol>
                <a:gridCol w="1593273">
                  <a:extLst>
                    <a:ext uri="{9D8B030D-6E8A-4147-A177-3AD203B41FA5}">
                      <a16:colId xmlns:a16="http://schemas.microsoft.com/office/drawing/2014/main" val="1891848233"/>
                    </a:ext>
                  </a:extLst>
                </a:gridCol>
              </a:tblGrid>
              <a:tr h="168627">
                <a:tc>
                  <a:txBody>
                    <a:bodyPr/>
                    <a:lstStyle/>
                    <a:p>
                      <a:pPr algn="ctr"/>
                      <a:endParaRPr lang="es-419" b="1" dirty="0"/>
                    </a:p>
                  </a:txBody>
                  <a:tcPr anchor="ctr">
                    <a:solidFill>
                      <a:schemeClr val="bg2">
                        <a:lumMod val="90000"/>
                      </a:schemeClr>
                    </a:solidFill>
                  </a:tcPr>
                </a:tc>
                <a:tc gridSpan="2">
                  <a:txBody>
                    <a:bodyPr/>
                    <a:lstStyle/>
                    <a:p>
                      <a:pPr algn="ctr"/>
                      <a:r>
                        <a:rPr lang="es-419" b="1" dirty="0"/>
                        <a:t>AUDITORIO CARLOS KLEMPRER</a:t>
                      </a:r>
                    </a:p>
                  </a:txBody>
                  <a:tcPr anchor="ctr">
                    <a:solidFill>
                      <a:schemeClr val="bg2">
                        <a:lumMod val="90000"/>
                      </a:schemeClr>
                    </a:solidFill>
                  </a:tcPr>
                </a:tc>
                <a:tc hMerge="1">
                  <a:txBody>
                    <a:bodyPr/>
                    <a:lstStyle/>
                    <a:p>
                      <a:endParaRPr lang="es-419"/>
                    </a:p>
                  </a:txBody>
                  <a:tcPr/>
                </a:tc>
                <a:tc gridSpan="2">
                  <a:txBody>
                    <a:bodyPr/>
                    <a:lstStyle/>
                    <a:p>
                      <a:pPr algn="ctr"/>
                      <a:r>
                        <a:rPr lang="es-419" b="1" dirty="0"/>
                        <a:t>FOYER</a:t>
                      </a:r>
                    </a:p>
                  </a:txBody>
                  <a:tcPr anchor="ctr">
                    <a:solidFill>
                      <a:schemeClr val="bg2">
                        <a:lumMod val="90000"/>
                      </a:schemeClr>
                    </a:solidFill>
                  </a:tcPr>
                </a:tc>
                <a:tc hMerge="1">
                  <a:txBody>
                    <a:bodyPr/>
                    <a:lstStyle/>
                    <a:p>
                      <a:endParaRPr lang="es-419"/>
                    </a:p>
                  </a:txBody>
                  <a:tcPr/>
                </a:tc>
                <a:extLst>
                  <a:ext uri="{0D108BD9-81ED-4DB2-BD59-A6C34878D82A}">
                    <a16:rowId xmlns:a16="http://schemas.microsoft.com/office/drawing/2014/main" val="2604670371"/>
                  </a:ext>
                </a:extLst>
              </a:tr>
              <a:tr h="24571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600" b="1" dirty="0"/>
                        <a:t>HORA</a:t>
                      </a:r>
                    </a:p>
                  </a:txBody>
                  <a:tcPr anchor="ctr"/>
                </a:tc>
                <a:tc gridSpan="2">
                  <a:txBody>
                    <a:bodyPr/>
                    <a:lstStyle/>
                    <a:p>
                      <a:pPr algn="ctr"/>
                      <a:r>
                        <a:rPr lang="es-419" sz="1600" b="1" dirty="0"/>
                        <a:t>Área Quirúrgica</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600" b="1" dirty="0"/>
                        <a:t>Área Quirúrgica</a:t>
                      </a: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hMerge="1">
                  <a:txBody>
                    <a:bodyPr/>
                    <a:lstStyle/>
                    <a:p>
                      <a:endParaRPr lang="es-419"/>
                    </a:p>
                  </a:txBody>
                  <a:tcPr/>
                </a:tc>
                <a:extLst>
                  <a:ext uri="{0D108BD9-81ED-4DB2-BD59-A6C34878D82A}">
                    <a16:rowId xmlns:a16="http://schemas.microsoft.com/office/drawing/2014/main" val="3270425918"/>
                  </a:ext>
                </a:extLst>
              </a:tr>
              <a:tr h="241211">
                <a:tc vMerge="1">
                  <a:txBody>
                    <a:bodyPr/>
                    <a:lstStyle/>
                    <a:p>
                      <a:pPr algn="ctr"/>
                      <a:endParaRPr lang="es-419" sz="1400" b="1" dirty="0"/>
                    </a:p>
                  </a:txBody>
                  <a:tcPr/>
                </a:tc>
                <a:tc>
                  <a:txBody>
                    <a:bodyPr/>
                    <a:lstStyle/>
                    <a:p>
                      <a:pPr algn="ctr"/>
                      <a:r>
                        <a:rPr lang="es-419" sz="1400" b="1" dirty="0"/>
                        <a:t>TITULO</a:t>
                      </a:r>
                    </a:p>
                  </a:txBody>
                  <a:tcPr/>
                </a:tc>
                <a:tc>
                  <a:txBody>
                    <a:bodyPr/>
                    <a:lstStyle/>
                    <a:p>
                      <a:pPr algn="l"/>
                      <a:r>
                        <a:rPr lang="es-419" sz="1400" b="1" dirty="0"/>
                        <a:t>CODIGO</a:t>
                      </a:r>
                    </a:p>
                  </a:txBody>
                  <a:tcPr>
                    <a:lnR w="12700" cap="flat" cmpd="sng" algn="ctr">
                      <a:solidFill>
                        <a:schemeClr val="tx1"/>
                      </a:solidFill>
                      <a:prstDash val="solid"/>
                      <a:round/>
                      <a:headEnd type="none" w="med" len="med"/>
                      <a:tailEnd type="none" w="med" len="med"/>
                    </a:lnR>
                  </a:tcPr>
                </a:tc>
                <a:tc>
                  <a:txBody>
                    <a:bodyPr/>
                    <a:lstStyle/>
                    <a:p>
                      <a:pPr algn="ctr"/>
                      <a:r>
                        <a:rPr lang="es-419" sz="1400" b="1" dirty="0"/>
                        <a:t>TITULO</a:t>
                      </a:r>
                    </a:p>
                  </a:txBody>
                  <a:tcPr>
                    <a:lnL w="12700" cap="flat" cmpd="sng" algn="ctr">
                      <a:solidFill>
                        <a:schemeClr val="tx1"/>
                      </a:solidFill>
                      <a:prstDash val="solid"/>
                      <a:round/>
                      <a:headEnd type="none" w="med" len="med"/>
                      <a:tailEnd type="none" w="med" len="med"/>
                    </a:lnL>
                  </a:tcPr>
                </a:tc>
                <a:tc>
                  <a:txBody>
                    <a:bodyPr/>
                    <a:lstStyle/>
                    <a:p>
                      <a:pPr algn="l"/>
                      <a:r>
                        <a:rPr lang="es-419" sz="1400" b="1" dirty="0"/>
                        <a:t>CODIGO</a:t>
                      </a:r>
                    </a:p>
                  </a:txBody>
                  <a:tcPr/>
                </a:tc>
                <a:extLst>
                  <a:ext uri="{0D108BD9-81ED-4DB2-BD59-A6C34878D82A}">
                    <a16:rowId xmlns:a16="http://schemas.microsoft.com/office/drawing/2014/main" val="145012166"/>
                  </a:ext>
                </a:extLst>
              </a:tr>
              <a:tr h="318797">
                <a:tc>
                  <a:txBody>
                    <a:bodyPr/>
                    <a:lstStyle/>
                    <a:p>
                      <a:pPr algn="ctr"/>
                      <a:r>
                        <a:rPr lang="es-419" sz="1400" b="1" dirty="0"/>
                        <a:t>10:30 A.M.</a:t>
                      </a:r>
                    </a:p>
                  </a:txBody>
                  <a:tcPr/>
                </a:tc>
                <a:tc gridSpan="4">
                  <a:txBody>
                    <a:bodyPr/>
                    <a:lstStyle/>
                    <a:p>
                      <a:pPr algn="just"/>
                      <a:r>
                        <a:rPr lang="es-419" sz="1100" b="0" dirty="0"/>
                        <a:t>Break</a:t>
                      </a:r>
                    </a:p>
                  </a:txBody>
                  <a:tcPr anchor="ctr"/>
                </a:tc>
                <a:tc hMerge="1">
                  <a:txBody>
                    <a:bodyPr/>
                    <a:lstStyle/>
                    <a:p>
                      <a:pPr algn="l"/>
                      <a:endParaRPr lang="es-419" sz="1400" b="1" dirty="0"/>
                    </a:p>
                  </a:txBody>
                  <a:tcPr anchor="ctr"/>
                </a:tc>
                <a:tc hMerge="1">
                  <a:txBody>
                    <a:bodyPr/>
                    <a:lstStyle/>
                    <a:p>
                      <a:pPr algn="l"/>
                      <a:endParaRPr lang="es-419" sz="1100" dirty="0"/>
                    </a:p>
                  </a:txBody>
                  <a:tcPr anchor="ctr"/>
                </a:tc>
                <a:tc hMerge="1">
                  <a:txBody>
                    <a:bodyPr/>
                    <a:lstStyle/>
                    <a:p>
                      <a:pPr algn="l"/>
                      <a:endParaRPr lang="es-419" sz="1400" b="1" dirty="0"/>
                    </a:p>
                  </a:txBody>
                  <a:tcPr anchor="ctr"/>
                </a:tc>
                <a:extLst>
                  <a:ext uri="{0D108BD9-81ED-4DB2-BD59-A6C34878D82A}">
                    <a16:rowId xmlns:a16="http://schemas.microsoft.com/office/drawing/2014/main" val="305079968"/>
                  </a:ext>
                </a:extLst>
              </a:tr>
              <a:tr h="393347">
                <a:tc>
                  <a:txBody>
                    <a:bodyPr/>
                    <a:lstStyle/>
                    <a:p>
                      <a:pPr algn="ctr"/>
                      <a:r>
                        <a:rPr lang="es-419" sz="1400" b="1" dirty="0"/>
                        <a:t>10:45 A.M.</a:t>
                      </a:r>
                    </a:p>
                  </a:txBody>
                  <a:tcPr/>
                </a:tc>
                <a:tc>
                  <a:txBody>
                    <a:bodyPr/>
                    <a:lstStyle/>
                    <a:p>
                      <a:pPr algn="just"/>
                      <a:r>
                        <a:rPr lang="es-ES" sz="1100" dirty="0"/>
                        <a:t>MODIFICACIÓN DEL RIESGO CARDIOVASCULAR SEGÚN LA ESCALA DE FRAMINGHAM POSTERIOR A CIRUGÍA BARIÁTRICA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a:t>
                      </a:r>
                      <a:r>
                        <a:rPr lang="es-CO" sz="1100" b="1" i="1" kern="1200" dirty="0" smtClean="0">
                          <a:solidFill>
                            <a:schemeClr val="tx1"/>
                          </a:solidFill>
                          <a:effectLst/>
                          <a:latin typeface="+mn-lt"/>
                          <a:ea typeface="+mn-ea"/>
                          <a:cs typeface="+mn-cs"/>
                        </a:rPr>
                        <a:t>Rhayniveth </a:t>
                      </a:r>
                      <a:r>
                        <a:rPr lang="es-CO" sz="1100" b="1" i="1" kern="1200" dirty="0">
                          <a:solidFill>
                            <a:schemeClr val="tx1"/>
                          </a:solidFill>
                          <a:effectLst/>
                          <a:latin typeface="+mn-lt"/>
                          <a:ea typeface="+mn-ea"/>
                          <a:cs typeface="+mn-cs"/>
                        </a:rPr>
                        <a:t>Sequera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Raúl </a:t>
                      </a:r>
                      <a:r>
                        <a:rPr lang="es-CO" sz="1100" b="1" i="1" kern="1200" baseline="0" dirty="0" err="1">
                          <a:solidFill>
                            <a:schemeClr val="tx1"/>
                          </a:solidFill>
                          <a:effectLst/>
                          <a:latin typeface="+mn-lt"/>
                          <a:ea typeface="+mn-ea"/>
                          <a:cs typeface="+mn-cs"/>
                        </a:rPr>
                        <a:t>Doval</a:t>
                      </a:r>
                      <a:endParaRPr lang="es-419" sz="1100" b="1" i="1" dirty="0"/>
                    </a:p>
                  </a:txBody>
                  <a:tcPr anchor="ctr"/>
                </a:tc>
                <a:tc>
                  <a:txBody>
                    <a:bodyPr/>
                    <a:lstStyle/>
                    <a:p>
                      <a:pPr algn="ctr"/>
                      <a:r>
                        <a:rPr lang="es-419" sz="1400" b="1" dirty="0"/>
                        <a:t>CB862022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100" dirty="0"/>
                        <a:t>USO DE PRÓTESIS DE FISTULA FARINGOCUTANEA: CASO CLÍNICO </a:t>
                      </a:r>
                      <a:r>
                        <a:rPr lang="es-419" sz="1100" b="1" i="1" dirty="0"/>
                        <a:t>A</a:t>
                      </a:r>
                      <a:r>
                        <a:rPr lang="es-VE" sz="1100" b="1" i="1" kern="1200" dirty="0" err="1">
                          <a:solidFill>
                            <a:schemeClr val="tx1"/>
                          </a:solidFill>
                          <a:effectLst/>
                          <a:latin typeface="+mn-lt"/>
                          <a:ea typeface="+mn-ea"/>
                          <a:cs typeface="+mn-cs"/>
                        </a:rPr>
                        <a:t>utor</a:t>
                      </a:r>
                      <a:r>
                        <a:rPr lang="es-VE" sz="1100" b="1" i="1" kern="1200" dirty="0">
                          <a:solidFill>
                            <a:schemeClr val="tx1"/>
                          </a:solidFill>
                          <a:effectLst/>
                          <a:latin typeface="+mn-lt"/>
                          <a:ea typeface="+mn-ea"/>
                          <a:cs typeface="+mn-cs"/>
                        </a:rPr>
                        <a:t>: Dr. Alirio Mijares Coautores: Dra. Carmen Suarez Dra. Karen Diaz Dra. Alexandra Franco Dra. Diana Pérez Dra. Neileth Mujica</a:t>
                      </a:r>
                      <a:endParaRPr lang="es-419" sz="1100" b="1" i="1" dirty="0"/>
                    </a:p>
                  </a:txBody>
                  <a:tcPr anchor="ctr"/>
                </a:tc>
                <a:tc>
                  <a:txBody>
                    <a:bodyPr/>
                    <a:lstStyle/>
                    <a:p>
                      <a:pPr algn="ctr"/>
                      <a:endParaRPr lang="es-419" sz="1400" b="1" dirty="0"/>
                    </a:p>
                    <a:p>
                      <a:pPr algn="ctr"/>
                      <a:r>
                        <a:rPr lang="es-419" sz="1400" b="1" dirty="0"/>
                        <a:t>GINO172022</a:t>
                      </a:r>
                    </a:p>
                  </a:txBody>
                  <a:tcPr/>
                </a:tc>
                <a:extLst>
                  <a:ext uri="{0D108BD9-81ED-4DB2-BD59-A6C34878D82A}">
                    <a16:rowId xmlns:a16="http://schemas.microsoft.com/office/drawing/2014/main" val="343188132"/>
                  </a:ext>
                </a:extLst>
              </a:tr>
              <a:tr h="245718">
                <a:tc>
                  <a:txBody>
                    <a:bodyPr/>
                    <a:lstStyle/>
                    <a:p>
                      <a:pPr algn="ctr"/>
                      <a:r>
                        <a:rPr lang="es-419" sz="1400" b="1" dirty="0"/>
                        <a:t>11:00 A.M.</a:t>
                      </a:r>
                    </a:p>
                  </a:txBody>
                  <a:tcPr/>
                </a:tc>
                <a:tc>
                  <a:txBody>
                    <a:bodyPr/>
                    <a:lstStyle/>
                    <a:p>
                      <a:pPr algn="just"/>
                      <a:r>
                        <a:rPr lang="es-ES" sz="1100" dirty="0"/>
                        <a:t>VALOR PRONÓSTICO DEL ÍNDICE CLÍNICO DE COMPLEJIDAD QUIRÚRGICA PARA EL MANEJO CLÍNICO DE LA COLECISTECTOMÍA LAPAROSCÓPICA ELECTIVA.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 Dionisio</a:t>
                      </a:r>
                      <a:r>
                        <a:rPr lang="es-CO" sz="1100" b="1" i="1" kern="1200" baseline="0" dirty="0">
                          <a:solidFill>
                            <a:schemeClr val="tx1"/>
                          </a:solidFill>
                          <a:effectLst/>
                          <a:latin typeface="+mn-lt"/>
                          <a:ea typeface="+mn-ea"/>
                          <a:cs typeface="+mn-cs"/>
                        </a:rPr>
                        <a:t> Díaz / Dra. Oriana Sánchez </a:t>
                      </a:r>
                      <a:r>
                        <a:rPr lang="es-CO" sz="1100" b="1" i="1" kern="1200" dirty="0">
                          <a:solidFill>
                            <a:schemeClr val="tx1"/>
                          </a:solidFill>
                          <a:effectLst/>
                          <a:latin typeface="+mn-lt"/>
                          <a:ea typeface="+mn-ea"/>
                          <a:cs typeface="+mn-cs"/>
                        </a:rPr>
                        <a:t>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 Mauro Carreta</a:t>
                      </a:r>
                      <a:r>
                        <a:rPr lang="es-CO" sz="1100" b="1" i="1" kern="1200" baseline="0" dirty="0">
                          <a:solidFill>
                            <a:schemeClr val="tx1"/>
                          </a:solidFill>
                          <a:effectLst/>
                          <a:latin typeface="+mn-lt"/>
                          <a:ea typeface="+mn-ea"/>
                          <a:cs typeface="+mn-cs"/>
                        </a:rPr>
                        <a:t> </a:t>
                      </a:r>
                      <a:endParaRPr lang="es-419" sz="1100" b="1" i="1" dirty="0"/>
                    </a:p>
                  </a:txBody>
                  <a:tcPr anchor="ctr"/>
                </a:tc>
                <a:tc>
                  <a:txBody>
                    <a:bodyPr/>
                    <a:lstStyle/>
                    <a:p>
                      <a:pPr algn="ctr"/>
                      <a:r>
                        <a:rPr lang="en-US" sz="1400" b="1" i="0" kern="1200" dirty="0">
                          <a:solidFill>
                            <a:schemeClr val="tx1"/>
                          </a:solidFill>
                          <a:effectLst/>
                          <a:latin typeface="+mn-lt"/>
                          <a:ea typeface="+mn-ea"/>
                          <a:cs typeface="+mn-cs"/>
                        </a:rPr>
                        <a:t>CG0462022</a:t>
                      </a:r>
                      <a:endParaRPr lang="es-419" sz="1400" b="1"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100" dirty="0"/>
                        <a:t>TUMORES PRIMARIOS SINCRÓNICOS : CASOS CLÍNICOS </a:t>
                      </a:r>
                      <a:r>
                        <a:rPr lang="es-VE" sz="1100" b="1" i="1" kern="1200" dirty="0">
                          <a:solidFill>
                            <a:schemeClr val="tx1"/>
                          </a:solidFill>
                          <a:effectLst/>
                          <a:latin typeface="+mn-lt"/>
                          <a:ea typeface="+mn-ea"/>
                          <a:cs typeface="+mn-cs"/>
                        </a:rPr>
                        <a:t>Autor: Dr. Alirio Mijares Coautores: Dra. Carmen Suarez Dra. Karen Diaz Dra. Alexandra Franco Dra. Diana Pérez Dra. Neileth Mujica</a:t>
                      </a:r>
                      <a:endParaRPr lang="es-419" sz="1100" b="1" i="1" dirty="0"/>
                    </a:p>
                  </a:txBody>
                  <a:tcPr anchor="ctr"/>
                </a:tc>
                <a:tc>
                  <a:txBody>
                    <a:bodyPr/>
                    <a:lstStyle/>
                    <a:p>
                      <a:pPr algn="ctr"/>
                      <a:endParaRPr lang="es-419" sz="1400" b="1" dirty="0"/>
                    </a:p>
                    <a:p>
                      <a:pPr algn="ctr"/>
                      <a:r>
                        <a:rPr lang="es-419" sz="1400" b="1" dirty="0"/>
                        <a:t>GINO162022</a:t>
                      </a:r>
                    </a:p>
                  </a:txBody>
                  <a:tcPr/>
                </a:tc>
                <a:extLst>
                  <a:ext uri="{0D108BD9-81ED-4DB2-BD59-A6C34878D82A}">
                    <a16:rowId xmlns:a16="http://schemas.microsoft.com/office/drawing/2014/main" val="3260979624"/>
                  </a:ext>
                </a:extLst>
              </a:tr>
              <a:tr h="245718">
                <a:tc>
                  <a:txBody>
                    <a:bodyPr/>
                    <a:lstStyle/>
                    <a:p>
                      <a:pPr algn="ctr"/>
                      <a:r>
                        <a:rPr lang="es-419" sz="1400" b="1" dirty="0"/>
                        <a:t>11:15 A.M</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b="0" dirty="0"/>
                        <a:t>EVOLUCIÓN POSTOPERATORIA DE PACIENTES CON CÁNCER DE COLON INTERVENIDOS EN</a:t>
                      </a:r>
                      <a:r>
                        <a:rPr lang="es-ES" sz="1100" b="0" baseline="0" dirty="0"/>
                        <a:t> LA UNIDAD DE COLOPROCTOLOGÍA DEL CMDLT</a:t>
                      </a:r>
                      <a:endParaRPr lang="es-ES" sz="1100" b="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 Félix</a:t>
                      </a:r>
                      <a:r>
                        <a:rPr lang="es-CO" sz="1100" b="1" i="1" kern="1200" baseline="0" dirty="0">
                          <a:solidFill>
                            <a:schemeClr val="tx1"/>
                          </a:solidFill>
                          <a:effectLst/>
                          <a:latin typeface="+mn-lt"/>
                          <a:ea typeface="+mn-ea"/>
                          <a:cs typeface="+mn-cs"/>
                        </a:rPr>
                        <a:t> Vásquez</a:t>
                      </a:r>
                      <a:r>
                        <a:rPr lang="es-CO" sz="1100" b="1" i="1" kern="1200" dirty="0">
                          <a:solidFill>
                            <a:schemeClr val="tx1"/>
                          </a:solidFill>
                          <a:effectLst/>
                          <a:latin typeface="+mn-lt"/>
                          <a:ea typeface="+mn-ea"/>
                          <a:cs typeface="+mn-cs"/>
                        </a:rPr>
                        <a:t>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Sergio Martínez</a:t>
                      </a:r>
                      <a:endParaRPr lang="es-419" sz="1100" b="1" i="1" dirty="0"/>
                    </a:p>
                  </a:txBody>
                  <a:tcPr anchor="ctr"/>
                </a:tc>
                <a:tc>
                  <a:txBody>
                    <a:bodyPr/>
                    <a:lstStyle/>
                    <a:p>
                      <a:pPr algn="ctr"/>
                      <a:r>
                        <a:rPr lang="es-419" sz="1400" b="1" dirty="0"/>
                        <a:t>COLO522022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100" dirty="0"/>
                        <a:t>CIRUGÍA ROBÓTICA ONCOLÓGICA TRANSORAL: REPORTE DEL PRIMER CASO EN VENEZUELA </a:t>
                      </a:r>
                      <a:r>
                        <a:rPr lang="es-CO" sz="1100" b="1" i="1" kern="1200" dirty="0">
                          <a:solidFill>
                            <a:schemeClr val="tx1"/>
                          </a:solidFill>
                          <a:effectLst/>
                          <a:latin typeface="+mn-lt"/>
                          <a:ea typeface="+mn-ea"/>
                          <a:cs typeface="+mn-cs"/>
                        </a:rPr>
                        <a:t>Autor: Dra. Alexandra</a:t>
                      </a:r>
                      <a:r>
                        <a:rPr lang="es-CO" sz="1100" b="1" i="1" kern="1200" baseline="0" dirty="0">
                          <a:solidFill>
                            <a:schemeClr val="tx1"/>
                          </a:solidFill>
                          <a:effectLst/>
                          <a:latin typeface="+mn-lt"/>
                          <a:ea typeface="+mn-ea"/>
                          <a:cs typeface="+mn-cs"/>
                        </a:rPr>
                        <a:t> Franco </a:t>
                      </a:r>
                      <a:r>
                        <a:rPr lang="es-CO" sz="1100" b="1" i="1" kern="1200" dirty="0">
                          <a:solidFill>
                            <a:schemeClr val="tx1"/>
                          </a:solidFill>
                          <a:effectLst/>
                          <a:latin typeface="+mn-lt"/>
                          <a:ea typeface="+mn-ea"/>
                          <a:cs typeface="+mn-cs"/>
                        </a:rPr>
                        <a:t>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Alirio Mijares</a:t>
                      </a:r>
                      <a:endParaRPr lang="es-419" sz="1100" b="1" i="1" dirty="0"/>
                    </a:p>
                    <a:p>
                      <a:pPr algn="just"/>
                      <a:endParaRPr lang="es-419" sz="1100" dirty="0"/>
                    </a:p>
                  </a:txBody>
                  <a:tcPr anchor="ctr"/>
                </a:tc>
                <a:tc>
                  <a:txBody>
                    <a:bodyPr/>
                    <a:lstStyle/>
                    <a:p>
                      <a:pPr algn="ctr"/>
                      <a:endParaRPr lang="es-419" sz="1400" b="1" dirty="0"/>
                    </a:p>
                  </a:txBody>
                  <a:tcPr/>
                </a:tc>
                <a:extLst>
                  <a:ext uri="{0D108BD9-81ED-4DB2-BD59-A6C34878D82A}">
                    <a16:rowId xmlns:a16="http://schemas.microsoft.com/office/drawing/2014/main" val="1830700481"/>
                  </a:ext>
                </a:extLst>
              </a:tr>
              <a:tr h="245718">
                <a:tc>
                  <a:txBody>
                    <a:bodyPr/>
                    <a:lstStyle/>
                    <a:p>
                      <a:pPr algn="ctr"/>
                      <a:r>
                        <a:rPr lang="es-419" sz="1400" b="1" dirty="0"/>
                        <a:t>11:30 A.M.</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b="0" dirty="0"/>
                        <a:t>ESTUDIO DE  COSTO</a:t>
                      </a:r>
                      <a:r>
                        <a:rPr lang="es-ES" sz="1100" b="0" baseline="0" dirty="0"/>
                        <a:t> </a:t>
                      </a:r>
                      <a:r>
                        <a:rPr lang="es-ES" sz="1100" b="0" dirty="0"/>
                        <a:t>EFICACIA DE LAS</a:t>
                      </a:r>
                      <a:r>
                        <a:rPr lang="es-ES" sz="1100" b="0" baseline="0" dirty="0"/>
                        <a:t> RECARGAS DE </a:t>
                      </a:r>
                      <a:r>
                        <a:rPr lang="es-ES" sz="1100" b="0" dirty="0"/>
                        <a:t>AUTOSUTURA LAPAROSCÓPICA</a:t>
                      </a:r>
                      <a:r>
                        <a:rPr lang="es-ES" sz="1100" b="0" baseline="0" dirty="0"/>
                        <a:t> DE </a:t>
                      </a:r>
                      <a:r>
                        <a:rPr lang="es-ES" sz="1100" b="0" dirty="0"/>
                        <a:t>45MM Y 60MM EN EL </a:t>
                      </a:r>
                      <a:r>
                        <a:rPr lang="es-ES" sz="1100" b="0" baseline="0" dirty="0"/>
                        <a:t> </a:t>
                      </a:r>
                      <a:r>
                        <a:rPr lang="es-ES" sz="1100" b="0" dirty="0"/>
                        <a:t>BYPASS GÁSTRICO LAPAROCÓPICO.</a:t>
                      </a:r>
                      <a:r>
                        <a:rPr lang="es-CO" sz="1100" b="1" i="1" kern="1200" dirty="0">
                          <a:solidFill>
                            <a:schemeClr val="tx1"/>
                          </a:solidFill>
                          <a:effectLst/>
                          <a:latin typeface="+mn-lt"/>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t>
                      </a:r>
                      <a:r>
                        <a:rPr lang="es-ES" sz="1100" b="1" i="1" kern="1200" dirty="0">
                          <a:solidFill>
                            <a:schemeClr val="tx1"/>
                          </a:solidFill>
                          <a:effectLst/>
                          <a:latin typeface="+mn-lt"/>
                          <a:ea typeface="+mn-ea"/>
                          <a:cs typeface="+mn-cs"/>
                        </a:rPr>
                        <a:t>. Carlos Anderson</a:t>
                      </a:r>
                      <a:endParaRPr lang="es-419" sz="1100" b="1" i="1" dirty="0"/>
                    </a:p>
                  </a:txBody>
                  <a:tcPr anchor="ctr"/>
                </a:tc>
                <a:tc>
                  <a:txBody>
                    <a:bodyPr/>
                    <a:lstStyle/>
                    <a:p>
                      <a:pPr algn="ctr"/>
                      <a:r>
                        <a:rPr lang="es-419" sz="1400" b="1" dirty="0"/>
                        <a:t>CG162022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100" dirty="0"/>
                        <a:t>TUMOR DE BRENNER MALIGNO: A PROPÓSITO DE UN CASO </a:t>
                      </a:r>
                      <a:r>
                        <a:rPr lang="es-CO" sz="1100" b="1" i="1" kern="1200" dirty="0">
                          <a:solidFill>
                            <a:schemeClr val="tx1"/>
                          </a:solidFill>
                          <a:effectLst/>
                          <a:latin typeface="+mn-lt"/>
                          <a:ea typeface="+mn-ea"/>
                          <a:cs typeface="+mn-cs"/>
                        </a:rPr>
                        <a:t>Autor: Dra.</a:t>
                      </a:r>
                      <a:r>
                        <a:rPr lang="es-CO" sz="1100" b="1" i="1" kern="1200" baseline="0" dirty="0">
                          <a:solidFill>
                            <a:schemeClr val="tx1"/>
                          </a:solidFill>
                          <a:effectLst/>
                          <a:latin typeface="+mn-lt"/>
                          <a:ea typeface="+mn-ea"/>
                          <a:cs typeface="+mn-cs"/>
                        </a:rPr>
                        <a:t> </a:t>
                      </a:r>
                      <a:r>
                        <a:rPr lang="es-VE" sz="1100" b="1" i="1" kern="1200" dirty="0">
                          <a:solidFill>
                            <a:schemeClr val="tx1"/>
                          </a:solidFill>
                          <a:effectLst/>
                          <a:latin typeface="+mn-lt"/>
                          <a:ea typeface="+mn-ea"/>
                          <a:cs typeface="+mn-cs"/>
                        </a:rPr>
                        <a:t>Carmen Suarez, Alirio Mijares, Neileth Mujica, Dionisio Diaz, Andreina Bracamonte , Carmen Aranguren. </a:t>
                      </a:r>
                      <a:endParaRPr lang="es-419" sz="1100" b="1" i="1" dirty="0"/>
                    </a:p>
                  </a:txBody>
                  <a:tcPr anchor="ctr"/>
                </a:tc>
                <a:tc>
                  <a:txBody>
                    <a:bodyPr/>
                    <a:lstStyle/>
                    <a:p>
                      <a:pPr algn="ctr"/>
                      <a:endParaRPr lang="es-419" sz="1400" b="1" dirty="0"/>
                    </a:p>
                    <a:p>
                      <a:pPr algn="ctr"/>
                      <a:r>
                        <a:rPr lang="es-419" sz="1400" b="1" dirty="0"/>
                        <a:t>GINO112022</a:t>
                      </a:r>
                    </a:p>
                  </a:txBody>
                  <a:tcPr/>
                </a:tc>
                <a:extLst>
                  <a:ext uri="{0D108BD9-81ED-4DB2-BD59-A6C34878D82A}">
                    <a16:rowId xmlns:a16="http://schemas.microsoft.com/office/drawing/2014/main" val="2928797571"/>
                  </a:ext>
                </a:extLst>
              </a:tr>
              <a:tr h="245718">
                <a:tc>
                  <a:txBody>
                    <a:bodyPr/>
                    <a:lstStyle/>
                    <a:p>
                      <a:pPr algn="ctr"/>
                      <a:r>
                        <a:rPr lang="es-419" sz="1400" b="1" dirty="0"/>
                        <a:t>11:45 A.M.</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b="0" dirty="0"/>
                        <a:t>VARIACIÓN</a:t>
                      </a:r>
                      <a:r>
                        <a:rPr lang="es-ES" sz="1100" b="0" baseline="0" dirty="0"/>
                        <a:t> DE </a:t>
                      </a:r>
                      <a:r>
                        <a:rPr lang="es-ES" sz="1100" b="0" dirty="0"/>
                        <a:t>PCR, VSG Y LEUCOCITOS,  DURANTE LA APENDICITIS AGUDA NO COMPLICADA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María Daniela Roa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Sergio Martínez</a:t>
                      </a:r>
                      <a:endParaRPr lang="es-419" sz="1100" b="1" i="1" dirty="0"/>
                    </a:p>
                    <a:p>
                      <a:pPr algn="just"/>
                      <a:endParaRPr lang="es-419" sz="1100" b="0" dirty="0"/>
                    </a:p>
                  </a:txBody>
                  <a:tcPr anchor="ctr"/>
                </a:tc>
                <a:tc>
                  <a:txBody>
                    <a:bodyPr/>
                    <a:lstStyle/>
                    <a:p>
                      <a:pPr algn="ctr"/>
                      <a:r>
                        <a:rPr lang="es-419" sz="1400" b="1" dirty="0"/>
                        <a:t>CG182022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419" sz="1100" dirty="0"/>
                        <a:t>LEIOMIOMATOSIS UTERINA CON NÚCLEOS BIZARRO: A PROPÓSITO DE UN CASO. </a:t>
                      </a:r>
                      <a:r>
                        <a:rPr lang="es-419" sz="1100" b="1" i="1" dirty="0"/>
                        <a:t>Autor:</a:t>
                      </a:r>
                      <a:r>
                        <a:rPr lang="es-419" sz="1100" b="1" i="1" baseline="0" dirty="0"/>
                        <a:t> </a:t>
                      </a:r>
                      <a:r>
                        <a:rPr lang="es-VE" sz="1100" b="1" i="1" kern="1200" dirty="0">
                          <a:solidFill>
                            <a:schemeClr val="tx1"/>
                          </a:solidFill>
                          <a:effectLst/>
                          <a:latin typeface="+mn-lt"/>
                          <a:ea typeface="+mn-ea"/>
                          <a:cs typeface="+mn-cs"/>
                        </a:rPr>
                        <a:t>Suarez Carmen, Mijares </a:t>
                      </a:r>
                      <a:r>
                        <a:rPr lang="es-VE" sz="1100" b="1" i="1" kern="1200" dirty="0" err="1">
                          <a:solidFill>
                            <a:schemeClr val="tx1"/>
                          </a:solidFill>
                          <a:effectLst/>
                          <a:latin typeface="+mn-lt"/>
                          <a:ea typeface="+mn-ea"/>
                          <a:cs typeface="+mn-cs"/>
                        </a:rPr>
                        <a:t>Briñez</a:t>
                      </a:r>
                      <a:r>
                        <a:rPr lang="es-VE" sz="1100" b="1" i="1" kern="1200" dirty="0">
                          <a:solidFill>
                            <a:schemeClr val="tx1"/>
                          </a:solidFill>
                          <a:effectLst/>
                          <a:latin typeface="+mn-lt"/>
                          <a:ea typeface="+mn-ea"/>
                          <a:cs typeface="+mn-cs"/>
                        </a:rPr>
                        <a:t> </a:t>
                      </a:r>
                      <a:r>
                        <a:rPr lang="es-VE" sz="1100" b="1" i="1" kern="1200" dirty="0" err="1">
                          <a:solidFill>
                            <a:schemeClr val="tx1"/>
                          </a:solidFill>
                          <a:effectLst/>
                          <a:latin typeface="+mn-lt"/>
                          <a:ea typeface="+mn-ea"/>
                          <a:cs typeface="+mn-cs"/>
                        </a:rPr>
                        <a:t>Alirio,Mujica</a:t>
                      </a:r>
                      <a:r>
                        <a:rPr lang="es-VE" sz="1100" b="1" i="1" kern="1200" dirty="0">
                          <a:solidFill>
                            <a:schemeClr val="tx1"/>
                          </a:solidFill>
                          <a:effectLst/>
                          <a:latin typeface="+mn-lt"/>
                          <a:ea typeface="+mn-ea"/>
                          <a:cs typeface="+mn-cs"/>
                        </a:rPr>
                        <a:t> Neileth, Dionisio Diaz, Bracamonte Andreina, Aranguren Carmen</a:t>
                      </a:r>
                      <a:endParaRPr lang="es-419" sz="1100" b="1" i="1" dirty="0"/>
                    </a:p>
                  </a:txBody>
                  <a:tcPr anchor="ctr"/>
                </a:tc>
                <a:tc>
                  <a:txBody>
                    <a:bodyPr/>
                    <a:lstStyle/>
                    <a:p>
                      <a:pPr algn="ctr"/>
                      <a:endParaRPr lang="es-419" sz="1400" b="1" dirty="0"/>
                    </a:p>
                    <a:p>
                      <a:pPr algn="ctr"/>
                      <a:r>
                        <a:rPr lang="es-419" sz="1400" b="1" dirty="0"/>
                        <a:t>GINO192022</a:t>
                      </a:r>
                    </a:p>
                  </a:txBody>
                  <a:tcPr/>
                </a:tc>
                <a:extLst>
                  <a:ext uri="{0D108BD9-81ED-4DB2-BD59-A6C34878D82A}">
                    <a16:rowId xmlns:a16="http://schemas.microsoft.com/office/drawing/2014/main" val="3697847961"/>
                  </a:ext>
                </a:extLst>
              </a:tr>
            </a:tbl>
          </a:graphicData>
        </a:graphic>
      </p:graphicFrame>
    </p:spTree>
    <p:extLst>
      <p:ext uri="{BB962C8B-B14F-4D97-AF65-F5344CB8AC3E}">
        <p14:creationId xmlns:p14="http://schemas.microsoft.com/office/powerpoint/2010/main" val="145322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MIERCOLES </a:t>
            </a:r>
            <a:r>
              <a:rPr lang="es-419" sz="2800" b="1" dirty="0" smtClean="0">
                <a:latin typeface="Century Gothic" panose="020B0502020202020204" pitchFamily="34" charset="0"/>
              </a:rPr>
              <a:t>07/12/2022</a:t>
            </a:r>
            <a:endParaRPr lang="es-419" sz="2800" b="1" dirty="0">
              <a:latin typeface="Century Gothic" panose="020B0502020202020204" pitchFamily="34" charset="0"/>
            </a:endParaRP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9099" y="5919904"/>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0869" y="5649039"/>
            <a:ext cx="6652032" cy="929463"/>
          </a:xfrm>
          <a:prstGeom prst="rect">
            <a:avLst/>
          </a:prstGeom>
        </p:spPr>
      </p:pic>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1808969843"/>
              </p:ext>
            </p:extLst>
          </p:nvPr>
        </p:nvGraphicFramePr>
        <p:xfrm>
          <a:off x="327891" y="748145"/>
          <a:ext cx="11365345" cy="4853940"/>
        </p:xfrm>
        <a:graphic>
          <a:graphicData uri="http://schemas.openxmlformats.org/drawingml/2006/table">
            <a:tbl>
              <a:tblPr firstRow="1" bandRow="1">
                <a:tableStyleId>{5940675A-B579-460E-94D1-54222C63F5DA}</a:tableStyleId>
              </a:tblPr>
              <a:tblGrid>
                <a:gridCol w="1027084">
                  <a:extLst>
                    <a:ext uri="{9D8B030D-6E8A-4147-A177-3AD203B41FA5}">
                      <a16:colId xmlns:a16="http://schemas.microsoft.com/office/drawing/2014/main" val="157412738"/>
                    </a:ext>
                  </a:extLst>
                </a:gridCol>
                <a:gridCol w="3771206">
                  <a:extLst>
                    <a:ext uri="{9D8B030D-6E8A-4147-A177-3AD203B41FA5}">
                      <a16:colId xmlns:a16="http://schemas.microsoft.com/office/drawing/2014/main" val="2958520141"/>
                    </a:ext>
                  </a:extLst>
                </a:gridCol>
                <a:gridCol w="1083426">
                  <a:extLst>
                    <a:ext uri="{9D8B030D-6E8A-4147-A177-3AD203B41FA5}">
                      <a16:colId xmlns:a16="http://schemas.microsoft.com/office/drawing/2014/main" val="760072481"/>
                    </a:ext>
                  </a:extLst>
                </a:gridCol>
                <a:gridCol w="4281055">
                  <a:extLst>
                    <a:ext uri="{9D8B030D-6E8A-4147-A177-3AD203B41FA5}">
                      <a16:colId xmlns:a16="http://schemas.microsoft.com/office/drawing/2014/main" val="688105393"/>
                    </a:ext>
                  </a:extLst>
                </a:gridCol>
                <a:gridCol w="1202574">
                  <a:extLst>
                    <a:ext uri="{9D8B030D-6E8A-4147-A177-3AD203B41FA5}">
                      <a16:colId xmlns:a16="http://schemas.microsoft.com/office/drawing/2014/main" val="1891848233"/>
                    </a:ext>
                  </a:extLst>
                </a:gridCol>
              </a:tblGrid>
              <a:tr h="168627">
                <a:tc>
                  <a:txBody>
                    <a:bodyPr/>
                    <a:lstStyle/>
                    <a:p>
                      <a:pPr algn="ctr"/>
                      <a:endParaRPr lang="es-419" sz="1600" b="1" dirty="0"/>
                    </a:p>
                  </a:txBody>
                  <a:tcPr anchor="ctr">
                    <a:solidFill>
                      <a:schemeClr val="bg1">
                        <a:lumMod val="85000"/>
                      </a:schemeClr>
                    </a:solidFill>
                  </a:tcPr>
                </a:tc>
                <a:tc gridSpan="2">
                  <a:txBody>
                    <a:bodyPr/>
                    <a:lstStyle/>
                    <a:p>
                      <a:pPr algn="ctr"/>
                      <a:r>
                        <a:rPr lang="es-419" sz="1600" b="1" dirty="0"/>
                        <a:t>AUDITORIO CARLOS KLEMPRER</a:t>
                      </a:r>
                    </a:p>
                  </a:txBody>
                  <a:tcPr anchor="ctr">
                    <a:solidFill>
                      <a:schemeClr val="bg1">
                        <a:lumMod val="85000"/>
                      </a:schemeClr>
                    </a:solidFill>
                  </a:tcPr>
                </a:tc>
                <a:tc hMerge="1">
                  <a:txBody>
                    <a:bodyPr/>
                    <a:lstStyle/>
                    <a:p>
                      <a:endParaRPr lang="es-419"/>
                    </a:p>
                  </a:txBody>
                  <a:tcPr/>
                </a:tc>
                <a:tc gridSpan="2">
                  <a:txBody>
                    <a:bodyPr/>
                    <a:lstStyle/>
                    <a:p>
                      <a:pPr algn="ctr"/>
                      <a:r>
                        <a:rPr lang="es-419" sz="1600" b="1" dirty="0"/>
                        <a:t>FOYER</a:t>
                      </a:r>
                    </a:p>
                  </a:txBody>
                  <a:tcPr anchor="ctr">
                    <a:solidFill>
                      <a:schemeClr val="bg1">
                        <a:lumMod val="85000"/>
                      </a:schemeClr>
                    </a:solidFill>
                  </a:tcPr>
                </a:tc>
                <a:tc hMerge="1">
                  <a:txBody>
                    <a:bodyPr/>
                    <a:lstStyle/>
                    <a:p>
                      <a:endParaRPr lang="es-419"/>
                    </a:p>
                  </a:txBody>
                  <a:tcPr/>
                </a:tc>
                <a:extLst>
                  <a:ext uri="{0D108BD9-81ED-4DB2-BD59-A6C34878D82A}">
                    <a16:rowId xmlns:a16="http://schemas.microsoft.com/office/drawing/2014/main" val="2604670371"/>
                  </a:ext>
                </a:extLst>
              </a:tr>
              <a:tr h="24571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sz="1200" b="1" dirty="0"/>
                        <a:t>HORA</a:t>
                      </a:r>
                    </a:p>
                  </a:txBody>
                  <a:tcPr anchor="ctr"/>
                </a:tc>
                <a:tc gridSpan="2">
                  <a:txBody>
                    <a:bodyPr/>
                    <a:lstStyle/>
                    <a:p>
                      <a:pPr algn="ctr"/>
                      <a:r>
                        <a:rPr lang="es-419" sz="1400" b="1" dirty="0"/>
                        <a:t>Área Quirúrgica</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400" b="1" dirty="0"/>
                        <a:t>Área Quirúrgica</a:t>
                      </a:r>
                    </a:p>
                  </a:txBody>
                  <a:tcPr>
                    <a:lnL w="12700" cap="flat" cmpd="sng" algn="ctr">
                      <a:solidFill>
                        <a:schemeClr val="tx1"/>
                      </a:solidFill>
                      <a:prstDash val="solid"/>
                      <a:round/>
                      <a:headEnd type="none" w="med" len="med"/>
                      <a:tailEnd type="none" w="med" len="med"/>
                    </a:lnL>
                    <a:solidFill>
                      <a:schemeClr val="accent1">
                        <a:lumMod val="20000"/>
                        <a:lumOff val="80000"/>
                      </a:schemeClr>
                    </a:solidFill>
                  </a:tcPr>
                </a:tc>
                <a:tc hMerge="1">
                  <a:txBody>
                    <a:bodyPr/>
                    <a:lstStyle/>
                    <a:p>
                      <a:endParaRPr lang="es-419"/>
                    </a:p>
                  </a:txBody>
                  <a:tcPr/>
                </a:tc>
                <a:extLst>
                  <a:ext uri="{0D108BD9-81ED-4DB2-BD59-A6C34878D82A}">
                    <a16:rowId xmlns:a16="http://schemas.microsoft.com/office/drawing/2014/main" val="3270425918"/>
                  </a:ext>
                </a:extLst>
              </a:tr>
              <a:tr h="245718">
                <a:tc vMerge="1">
                  <a:txBody>
                    <a:bodyPr/>
                    <a:lstStyle/>
                    <a:p>
                      <a:pPr algn="ctr"/>
                      <a:endParaRPr lang="es-419" sz="1400" b="1" dirty="0"/>
                    </a:p>
                  </a:txBody>
                  <a:tcPr/>
                </a:tc>
                <a:tc>
                  <a:txBody>
                    <a:bodyPr/>
                    <a:lstStyle/>
                    <a:p>
                      <a:pPr algn="ctr"/>
                      <a:r>
                        <a:rPr lang="es-419" sz="1400" b="1" dirty="0"/>
                        <a:t>TITULO</a:t>
                      </a:r>
                    </a:p>
                  </a:txBody>
                  <a:tcPr/>
                </a:tc>
                <a:tc>
                  <a:txBody>
                    <a:bodyPr/>
                    <a:lstStyle/>
                    <a:p>
                      <a:pPr algn="ctr"/>
                      <a:r>
                        <a:rPr lang="es-419" sz="1400" b="1" dirty="0"/>
                        <a:t>CODIGO</a:t>
                      </a:r>
                    </a:p>
                  </a:txBody>
                  <a:tcPr>
                    <a:lnR w="12700" cap="flat" cmpd="sng" algn="ctr">
                      <a:solidFill>
                        <a:schemeClr val="tx1"/>
                      </a:solidFill>
                      <a:prstDash val="solid"/>
                      <a:round/>
                      <a:headEnd type="none" w="med" len="med"/>
                      <a:tailEnd type="none" w="med" len="med"/>
                    </a:lnR>
                  </a:tcPr>
                </a:tc>
                <a:tc>
                  <a:txBody>
                    <a:bodyPr/>
                    <a:lstStyle/>
                    <a:p>
                      <a:pPr algn="ctr"/>
                      <a:r>
                        <a:rPr lang="es-419" sz="1400" b="1" dirty="0"/>
                        <a:t>TITULO</a:t>
                      </a:r>
                    </a:p>
                  </a:txBody>
                  <a:tcPr>
                    <a:lnL w="12700" cap="flat" cmpd="sng" algn="ctr">
                      <a:solidFill>
                        <a:schemeClr val="tx1"/>
                      </a:solidFill>
                      <a:prstDash val="solid"/>
                      <a:round/>
                      <a:headEnd type="none" w="med" len="med"/>
                      <a:tailEnd type="none" w="med" len="med"/>
                    </a:lnL>
                  </a:tcPr>
                </a:tc>
                <a:tc>
                  <a:txBody>
                    <a:bodyPr/>
                    <a:lstStyle/>
                    <a:p>
                      <a:pPr algn="ctr"/>
                      <a:r>
                        <a:rPr lang="es-419" sz="1400" b="1" dirty="0"/>
                        <a:t>CODIGO</a:t>
                      </a:r>
                    </a:p>
                  </a:txBody>
                  <a:tcPr/>
                </a:tc>
                <a:extLst>
                  <a:ext uri="{0D108BD9-81ED-4DB2-BD59-A6C34878D82A}">
                    <a16:rowId xmlns:a16="http://schemas.microsoft.com/office/drawing/2014/main" val="145012166"/>
                  </a:ext>
                </a:extLst>
              </a:tr>
              <a:tr h="245718">
                <a:tc>
                  <a:txBody>
                    <a:bodyPr/>
                    <a:lstStyle/>
                    <a:p>
                      <a:pPr algn="ctr"/>
                      <a:r>
                        <a:rPr lang="es-419" sz="1200" b="1" dirty="0"/>
                        <a:t>1:30 P.M.</a:t>
                      </a:r>
                    </a:p>
                  </a:txBody>
                  <a:tcPr anchor="ctr"/>
                </a:tc>
                <a:tc>
                  <a:txBody>
                    <a:bodyPr/>
                    <a:lstStyle/>
                    <a:p>
                      <a:pPr algn="just"/>
                      <a:r>
                        <a:rPr lang="es-419" sz="1050" dirty="0"/>
                        <a:t>IMAGEN DE  VIDRIO ESMERILADO COMO NUEVA ATIPIA COLPOSPOCIA INDUCIDA POR EL VIRUS DE PAPILOMA HUMANO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Neileth Mujica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Carmen Suarez</a:t>
                      </a:r>
                      <a:endParaRPr lang="es-419" sz="1050" b="1" i="1" dirty="0"/>
                    </a:p>
                  </a:txBody>
                  <a:tcPr/>
                </a:tc>
                <a:tc>
                  <a:txBody>
                    <a:bodyPr/>
                    <a:lstStyle/>
                    <a:p>
                      <a:pPr algn="ctr"/>
                      <a:r>
                        <a:rPr lang="es-419" sz="1200" b="1" dirty="0"/>
                        <a:t>GIN042022</a:t>
                      </a:r>
                    </a:p>
                  </a:txBody>
                  <a:tcPr anchor="ctr"/>
                </a:tc>
                <a:tc>
                  <a:txBody>
                    <a:bodyPr/>
                    <a:lstStyle/>
                    <a:p>
                      <a:pPr algn="just"/>
                      <a:r>
                        <a:rPr lang="es-ES" sz="1050" b="0" i="0" kern="1200" dirty="0" smtClean="0">
                          <a:solidFill>
                            <a:schemeClr val="tx1"/>
                          </a:solidFill>
                          <a:effectLst/>
                          <a:latin typeface="+mn-lt"/>
                          <a:ea typeface="+mn-ea"/>
                          <a:cs typeface="+mn-cs"/>
                        </a:rPr>
                        <a:t>TUMOR DE COLISION DE CUELLO UTERINO. CASO CLINICO</a:t>
                      </a:r>
                    </a:p>
                    <a:p>
                      <a:pPr algn="just"/>
                      <a:r>
                        <a:rPr lang="es-CO" sz="1050" b="1" i="1" kern="1200" dirty="0" smtClean="0">
                          <a:solidFill>
                            <a:schemeClr val="tx1"/>
                          </a:solidFill>
                          <a:effectLst/>
                          <a:latin typeface="+mn-lt"/>
                          <a:ea typeface="+mn-ea"/>
                          <a:cs typeface="+mn-cs"/>
                        </a:rPr>
                        <a:t>Autor: </a:t>
                      </a:r>
                      <a:r>
                        <a:rPr lang="es-VE" sz="1050" b="1" i="1" kern="1200" dirty="0" smtClean="0">
                          <a:solidFill>
                            <a:schemeClr val="tx1"/>
                          </a:solidFill>
                          <a:effectLst/>
                          <a:latin typeface="+mn-lt"/>
                          <a:ea typeface="+mn-ea"/>
                          <a:cs typeface="+mn-cs"/>
                        </a:rPr>
                        <a:t>Carmen Suarez, Andreina Bracamonte, Carmen Aranguren</a:t>
                      </a:r>
                      <a:r>
                        <a:rPr lang="es-VE" sz="1050" b="1" i="1" kern="1200" baseline="0" dirty="0" smtClean="0">
                          <a:solidFill>
                            <a:schemeClr val="tx1"/>
                          </a:solidFill>
                          <a:effectLst/>
                          <a:latin typeface="+mn-lt"/>
                          <a:ea typeface="+mn-ea"/>
                          <a:cs typeface="+mn-cs"/>
                        </a:rPr>
                        <a:t>, </a:t>
                      </a:r>
                      <a:r>
                        <a:rPr lang="es-VE" sz="1050" b="1" i="1" kern="1200" dirty="0" smtClean="0">
                          <a:solidFill>
                            <a:schemeClr val="tx1"/>
                          </a:solidFill>
                          <a:effectLst/>
                          <a:latin typeface="+mn-lt"/>
                          <a:ea typeface="+mn-ea"/>
                          <a:cs typeface="+mn-cs"/>
                        </a:rPr>
                        <a:t>Alirio Mijares. Neileth Mujica, Alexandra Franco</a:t>
                      </a:r>
                      <a:endParaRPr lang="es-419" sz="1050" b="1" i="1" dirty="0"/>
                    </a:p>
                  </a:txBody>
                  <a:tcPr anchor="ctr"/>
                </a:tc>
                <a:tc>
                  <a:txBody>
                    <a:bodyPr/>
                    <a:lstStyle/>
                    <a:p>
                      <a:pPr algn="ctr"/>
                      <a:r>
                        <a:rPr lang="es-419" sz="1200" b="1" dirty="0" smtClean="0"/>
                        <a:t>GINO122022</a:t>
                      </a:r>
                      <a:endParaRPr lang="es-419" sz="1200" b="1" dirty="0"/>
                    </a:p>
                  </a:txBody>
                  <a:tcPr anchor="ctr"/>
                </a:tc>
                <a:extLst>
                  <a:ext uri="{0D108BD9-81ED-4DB2-BD59-A6C34878D82A}">
                    <a16:rowId xmlns:a16="http://schemas.microsoft.com/office/drawing/2014/main" val="1496020523"/>
                  </a:ext>
                </a:extLst>
              </a:tr>
              <a:tr h="393347">
                <a:tc>
                  <a:txBody>
                    <a:bodyPr/>
                    <a:lstStyle/>
                    <a:p>
                      <a:pPr algn="ctr"/>
                      <a:r>
                        <a:rPr lang="es-419" sz="1200" b="1" dirty="0"/>
                        <a:t>1:45 P.M.</a:t>
                      </a:r>
                    </a:p>
                  </a:txBody>
                  <a:tcPr anchor="ctr"/>
                </a:tc>
                <a:tc>
                  <a:txBody>
                    <a:bodyPr/>
                    <a:lstStyle/>
                    <a:p>
                      <a:pPr algn="just"/>
                      <a:r>
                        <a:rPr lang="es-419" sz="1050" dirty="0"/>
                        <a:t>METASTASIS INUSUALES EN CANCER GINECOLOGICO DEL SERVICIO DE CIRUGIA DEL CMDLT E INSTITUTO MEDICO LA FLORESTA </a:t>
                      </a:r>
                      <a:r>
                        <a:rPr lang="es-CO" sz="1050" b="1" i="1" kern="1200" dirty="0">
                          <a:solidFill>
                            <a:schemeClr val="tx1"/>
                          </a:solidFill>
                          <a:effectLst/>
                          <a:latin typeface="+mn-lt"/>
                          <a:ea typeface="+mn-ea"/>
                          <a:cs typeface="+mn-cs"/>
                        </a:rPr>
                        <a:t>Autor: </a:t>
                      </a:r>
                      <a:r>
                        <a:rPr lang="es-VE" sz="1050" b="1" i="1" kern="1200" dirty="0">
                          <a:solidFill>
                            <a:schemeClr val="tx1"/>
                          </a:solidFill>
                          <a:effectLst/>
                          <a:latin typeface="+mn-lt"/>
                          <a:ea typeface="+mn-ea"/>
                          <a:cs typeface="+mn-cs"/>
                        </a:rPr>
                        <a:t>Carmen </a:t>
                      </a:r>
                      <a:r>
                        <a:rPr lang="es-VE" sz="1050" b="1" i="1" kern="1200" dirty="0" smtClean="0">
                          <a:solidFill>
                            <a:schemeClr val="tx1"/>
                          </a:solidFill>
                          <a:effectLst/>
                          <a:latin typeface="+mn-lt"/>
                          <a:ea typeface="+mn-ea"/>
                          <a:cs typeface="+mn-cs"/>
                        </a:rPr>
                        <a:t>Suarez, </a:t>
                      </a:r>
                      <a:r>
                        <a:rPr lang="es-VE" sz="1050" b="1" i="1" kern="1200" dirty="0">
                          <a:solidFill>
                            <a:schemeClr val="tx1"/>
                          </a:solidFill>
                          <a:effectLst/>
                          <a:latin typeface="+mn-lt"/>
                          <a:ea typeface="+mn-ea"/>
                          <a:cs typeface="+mn-cs"/>
                        </a:rPr>
                        <a:t>Andreina </a:t>
                      </a:r>
                      <a:r>
                        <a:rPr lang="es-VE" sz="1050" b="1" i="1" kern="1200" dirty="0" smtClean="0">
                          <a:solidFill>
                            <a:schemeClr val="tx1"/>
                          </a:solidFill>
                          <a:effectLst/>
                          <a:latin typeface="+mn-lt"/>
                          <a:ea typeface="+mn-ea"/>
                          <a:cs typeface="+mn-cs"/>
                        </a:rPr>
                        <a:t>Bracamonte, Carmen Aranguren</a:t>
                      </a:r>
                      <a:r>
                        <a:rPr lang="es-VE" sz="1050" b="1" i="1" kern="1200" baseline="0" dirty="0" smtClean="0">
                          <a:solidFill>
                            <a:schemeClr val="tx1"/>
                          </a:solidFill>
                          <a:effectLst/>
                          <a:latin typeface="+mn-lt"/>
                          <a:ea typeface="+mn-ea"/>
                          <a:cs typeface="+mn-cs"/>
                        </a:rPr>
                        <a:t>, </a:t>
                      </a:r>
                      <a:r>
                        <a:rPr lang="es-VE" sz="1050" b="1" i="1" kern="1200" dirty="0">
                          <a:solidFill>
                            <a:schemeClr val="tx1"/>
                          </a:solidFill>
                          <a:effectLst/>
                          <a:latin typeface="+mn-lt"/>
                          <a:ea typeface="+mn-ea"/>
                          <a:cs typeface="+mn-cs"/>
                        </a:rPr>
                        <a:t>Alirio </a:t>
                      </a:r>
                      <a:r>
                        <a:rPr lang="es-VE" sz="1050" b="1" i="1" kern="1200" dirty="0" smtClean="0">
                          <a:solidFill>
                            <a:schemeClr val="tx1"/>
                          </a:solidFill>
                          <a:effectLst/>
                          <a:latin typeface="+mn-lt"/>
                          <a:ea typeface="+mn-ea"/>
                          <a:cs typeface="+mn-cs"/>
                        </a:rPr>
                        <a:t>Mijares. </a:t>
                      </a:r>
                      <a:r>
                        <a:rPr lang="es-VE" sz="1050" b="1" i="1" kern="1200" dirty="0">
                          <a:solidFill>
                            <a:schemeClr val="tx1"/>
                          </a:solidFill>
                          <a:effectLst/>
                          <a:latin typeface="+mn-lt"/>
                          <a:ea typeface="+mn-ea"/>
                          <a:cs typeface="+mn-cs"/>
                        </a:rPr>
                        <a:t>Neileth </a:t>
                      </a:r>
                      <a:r>
                        <a:rPr lang="es-VE" sz="1050" b="1" i="1" kern="1200" dirty="0" smtClean="0">
                          <a:solidFill>
                            <a:schemeClr val="tx1"/>
                          </a:solidFill>
                          <a:effectLst/>
                          <a:latin typeface="+mn-lt"/>
                          <a:ea typeface="+mn-ea"/>
                          <a:cs typeface="+mn-cs"/>
                        </a:rPr>
                        <a:t>Mujica,</a:t>
                      </a:r>
                      <a:r>
                        <a:rPr lang="es-VE" sz="1050" b="1" i="1" kern="1200" baseline="0" dirty="0" smtClean="0">
                          <a:solidFill>
                            <a:schemeClr val="tx1"/>
                          </a:solidFill>
                          <a:effectLst/>
                          <a:latin typeface="+mn-lt"/>
                          <a:ea typeface="+mn-ea"/>
                          <a:cs typeface="+mn-cs"/>
                        </a:rPr>
                        <a:t> </a:t>
                      </a:r>
                      <a:r>
                        <a:rPr lang="es-VE" sz="1050" b="1" i="1" kern="1200" dirty="0" smtClean="0">
                          <a:solidFill>
                            <a:schemeClr val="tx1"/>
                          </a:solidFill>
                          <a:effectLst/>
                          <a:latin typeface="+mn-lt"/>
                          <a:ea typeface="+mn-ea"/>
                          <a:cs typeface="+mn-cs"/>
                        </a:rPr>
                        <a:t>Dionisio Diaz</a:t>
                      </a:r>
                      <a:endParaRPr lang="es-419" sz="1050" b="1" i="1" dirty="0"/>
                    </a:p>
                  </a:txBody>
                  <a:tcPr/>
                </a:tc>
                <a:tc>
                  <a:txBody>
                    <a:bodyPr/>
                    <a:lstStyle/>
                    <a:p>
                      <a:pPr algn="ctr"/>
                      <a:r>
                        <a:rPr lang="es-419" sz="1200" b="1" dirty="0"/>
                        <a:t>GINO132022</a:t>
                      </a:r>
                    </a:p>
                  </a:txBody>
                  <a:tcPr anchor="ctr"/>
                </a:tc>
                <a:tc>
                  <a:txBody>
                    <a:bodyPr/>
                    <a:lstStyle/>
                    <a:p>
                      <a:pPr algn="just"/>
                      <a:r>
                        <a:rPr lang="es-419" sz="1050" b="0" dirty="0"/>
                        <a:t>TERAPIAS ALTERNATIVAS EN CONDROMALACIA PATELAR: ESTUDIO COMPARATIVO ENTRE LA TERAPIA CON PLASMA RICO EN PLAQUETAS,  ENDORET Y ACIDO HIALURONICO, ABRIL 2022 A OCTUBRE 2022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Jonathan</a:t>
                      </a:r>
                      <a:r>
                        <a:rPr lang="es-CO" sz="1050" b="1" i="1" kern="1200" baseline="0" dirty="0">
                          <a:solidFill>
                            <a:schemeClr val="tx1"/>
                          </a:solidFill>
                          <a:effectLst/>
                          <a:latin typeface="+mn-lt"/>
                          <a:ea typeface="+mn-ea"/>
                          <a:cs typeface="+mn-cs"/>
                        </a:rPr>
                        <a:t> Vasquez </a:t>
                      </a:r>
                      <a:r>
                        <a:rPr lang="es-CO" sz="1050" b="1" i="1" kern="1200" dirty="0">
                          <a:solidFill>
                            <a:schemeClr val="tx1"/>
                          </a:solidFill>
                          <a:effectLst/>
                          <a:latin typeface="+mn-lt"/>
                          <a:ea typeface="+mn-ea"/>
                          <a:cs typeface="+mn-cs"/>
                        </a:rPr>
                        <a:t>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Eduardo Bustillo</a:t>
                      </a:r>
                      <a:endParaRPr lang="es-419" sz="1050" dirty="0"/>
                    </a:p>
                  </a:txBody>
                  <a:tcPr anchor="ctr"/>
                </a:tc>
                <a:tc>
                  <a:txBody>
                    <a:bodyPr/>
                    <a:lstStyle/>
                    <a:p>
                      <a:pPr algn="ctr"/>
                      <a:r>
                        <a:rPr lang="es-419" sz="1200" b="1" dirty="0"/>
                        <a:t>RAM632022</a:t>
                      </a:r>
                    </a:p>
                  </a:txBody>
                  <a:tcPr anchor="ctr"/>
                </a:tc>
                <a:extLst>
                  <a:ext uri="{0D108BD9-81ED-4DB2-BD59-A6C34878D82A}">
                    <a16:rowId xmlns:a16="http://schemas.microsoft.com/office/drawing/2014/main" val="343188132"/>
                  </a:ext>
                </a:extLst>
              </a:tr>
              <a:tr h="353394">
                <a:tc>
                  <a:txBody>
                    <a:bodyPr/>
                    <a:lstStyle/>
                    <a:p>
                      <a:pPr algn="ctr"/>
                      <a:r>
                        <a:rPr lang="es-419" sz="1200" b="1" dirty="0"/>
                        <a:t>2:00 P.M.</a:t>
                      </a:r>
                    </a:p>
                  </a:txBody>
                  <a:tcPr anchor="ctr"/>
                </a:tc>
                <a:tc>
                  <a:txBody>
                    <a:bodyPr/>
                    <a:lstStyle/>
                    <a:p>
                      <a:pPr algn="just"/>
                      <a:r>
                        <a:rPr lang="es-ES" sz="1050" dirty="0"/>
                        <a:t>COMPLICACIONES OBSTETRICAS POR INFECCION SARCOV-2:</a:t>
                      </a:r>
                      <a:r>
                        <a:rPr lang="es-ES" sz="1050" baseline="0" dirty="0"/>
                        <a:t> UNA REVISIÓN RETROSPECTIVA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Lucia</a:t>
                      </a:r>
                      <a:r>
                        <a:rPr lang="es-CO" sz="1050" b="1" i="1" kern="1200" baseline="0" dirty="0">
                          <a:solidFill>
                            <a:schemeClr val="tx1"/>
                          </a:solidFill>
                          <a:effectLst/>
                          <a:latin typeface="+mn-lt"/>
                          <a:ea typeface="+mn-ea"/>
                          <a:cs typeface="+mn-cs"/>
                        </a:rPr>
                        <a:t> Aguilera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Oswaldo Luengas </a:t>
                      </a:r>
                      <a:endParaRPr lang="es-419" sz="1050" b="1" i="1" dirty="0"/>
                    </a:p>
                  </a:txBody>
                  <a:tcPr/>
                </a:tc>
                <a:tc>
                  <a:txBody>
                    <a:bodyPr/>
                    <a:lstStyle/>
                    <a:p>
                      <a:pPr algn="ctr"/>
                      <a:r>
                        <a:rPr lang="es-419" sz="1200" b="1" dirty="0"/>
                        <a:t>GIN372022</a:t>
                      </a:r>
                    </a:p>
                  </a:txBody>
                  <a:tcPr anchor="ctr"/>
                </a:tc>
                <a:tc>
                  <a:txBody>
                    <a:bodyPr/>
                    <a:lstStyle/>
                    <a:p>
                      <a:pPr algn="just"/>
                      <a:r>
                        <a:rPr lang="es-419" sz="1050" b="0" dirty="0"/>
                        <a:t>REGISTRO EPIDEMIOLÓGICO TUMORES DE HIPOFISIS 2010-2022 CENTRO MÉDICO DOCENTE LA TRINIDAD.EXPERIENCIA DE 12 AÑOS</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  José Orozco / Dr. Ivanled</a:t>
                      </a:r>
                      <a:r>
                        <a:rPr lang="es-CO" sz="1050" b="1" i="1" kern="1200" baseline="0" dirty="0">
                          <a:solidFill>
                            <a:schemeClr val="tx1"/>
                          </a:solidFill>
                          <a:effectLst/>
                          <a:latin typeface="+mn-lt"/>
                          <a:ea typeface="+mn-ea"/>
                          <a:cs typeface="+mn-cs"/>
                        </a:rPr>
                        <a:t> López </a:t>
                      </a:r>
                      <a:r>
                        <a:rPr lang="es-CO" sz="1050" b="1" i="1" kern="1200" dirty="0">
                          <a:solidFill>
                            <a:schemeClr val="tx1"/>
                          </a:solidFill>
                          <a:effectLst/>
                          <a:latin typeface="+mn-lt"/>
                          <a:ea typeface="+mn-ea"/>
                          <a:cs typeface="+mn-cs"/>
                        </a:rPr>
                        <a:t>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Paul Camperos </a:t>
                      </a:r>
                      <a:endParaRPr lang="es-419" sz="1050" dirty="0"/>
                    </a:p>
                  </a:txBody>
                  <a:tcPr anchor="ctr"/>
                </a:tc>
                <a:tc>
                  <a:txBody>
                    <a:bodyPr/>
                    <a:lstStyle/>
                    <a:p>
                      <a:pPr algn="ctr"/>
                      <a:r>
                        <a:rPr lang="es-419" sz="1200" b="1" dirty="0"/>
                        <a:t>RAM792022</a:t>
                      </a:r>
                    </a:p>
                  </a:txBody>
                  <a:tcPr anchor="ctr"/>
                </a:tc>
                <a:extLst>
                  <a:ext uri="{0D108BD9-81ED-4DB2-BD59-A6C34878D82A}">
                    <a16:rowId xmlns:a16="http://schemas.microsoft.com/office/drawing/2014/main" val="3260979624"/>
                  </a:ext>
                </a:extLst>
              </a:tr>
              <a:tr h="245718">
                <a:tc>
                  <a:txBody>
                    <a:bodyPr/>
                    <a:lstStyle/>
                    <a:p>
                      <a:pPr algn="ctr"/>
                      <a:r>
                        <a:rPr lang="es-419" sz="1200" b="1" dirty="0"/>
                        <a:t>2:15 P.M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a:t>GINEPCHECK: HERRAMIENTA DE VERIFICACIÓN DE LA SEGURIDAD EN CIRUGÍA GINECOLOGICA MÍNIMAMENTEINVASIVA. DISEÑO Y PRUEBA PILOTO </a:t>
                      </a:r>
                      <a:r>
                        <a:rPr lang="es-CO" sz="1050" b="1" i="1" kern="1200" dirty="0">
                          <a:solidFill>
                            <a:schemeClr val="tx1"/>
                          </a:solidFill>
                          <a:effectLst/>
                          <a:latin typeface="+mn-lt"/>
                          <a:ea typeface="+mn-ea"/>
                          <a:cs typeface="+mn-cs"/>
                        </a:rPr>
                        <a:t>Autor: Dra. Mercedes Castro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Juan Rivero / Dr. Vicente Bosque </a:t>
                      </a:r>
                      <a:endParaRPr lang="es-419" sz="1050" b="1" i="1" dirty="0"/>
                    </a:p>
                  </a:txBody>
                  <a:tcPr/>
                </a:tc>
                <a:tc>
                  <a:txBody>
                    <a:bodyPr/>
                    <a:lstStyle/>
                    <a:p>
                      <a:pPr algn="ctr"/>
                      <a:r>
                        <a:rPr lang="es-419" sz="1200" b="1" dirty="0"/>
                        <a:t>GIN152022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sz="105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ES" sz="1050" b="0" dirty="0" smtClean="0"/>
                        <a:t>RARA </a:t>
                      </a:r>
                      <a:r>
                        <a:rPr lang="es-ES" sz="1050" b="0" dirty="0"/>
                        <a:t>CAUSA DE OBSTRUCCIÓN INTESTINAL: CASO CLÍNICO</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Cecilia Matheus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a:t>
                      </a:r>
                      <a:r>
                        <a:rPr lang="es-CO" sz="1050" b="1" i="1" kern="1200" baseline="0" dirty="0">
                          <a:solidFill>
                            <a:schemeClr val="tx1"/>
                          </a:solidFill>
                          <a:effectLst/>
                          <a:latin typeface="+mn-lt"/>
                          <a:ea typeface="+mn-ea"/>
                          <a:cs typeface="+mn-cs"/>
                        </a:rPr>
                        <a:t> Verónica Hernández</a:t>
                      </a:r>
                      <a:endParaRPr lang="es-419" sz="1050" dirty="0"/>
                    </a:p>
                  </a:txBody>
                  <a:tcPr/>
                </a:tc>
                <a:tc>
                  <a:txBody>
                    <a:bodyPr/>
                    <a:lstStyle/>
                    <a:p>
                      <a:pPr algn="ctr"/>
                      <a:endParaRPr lang="es-419" sz="1200" b="1" dirty="0"/>
                    </a:p>
                    <a:p>
                      <a:pPr algn="ctr"/>
                      <a:r>
                        <a:rPr lang="es-419" sz="1200" b="1" dirty="0"/>
                        <a:t>RD122022</a:t>
                      </a:r>
                    </a:p>
                  </a:txBody>
                  <a:tcPr/>
                </a:tc>
                <a:extLst>
                  <a:ext uri="{0D108BD9-81ED-4DB2-BD59-A6C34878D82A}">
                    <a16:rowId xmlns:a16="http://schemas.microsoft.com/office/drawing/2014/main" val="1830700481"/>
                  </a:ext>
                </a:extLst>
              </a:tr>
              <a:tr h="245718">
                <a:tc>
                  <a:txBody>
                    <a:bodyPr/>
                    <a:lstStyle/>
                    <a:p>
                      <a:pPr algn="ctr"/>
                      <a:r>
                        <a:rPr lang="es-419" sz="1200" b="1" dirty="0"/>
                        <a:t>2:30 P.M.</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50" dirty="0"/>
                        <a:t>TUMORES DE OVARIO: CORRELACIÓN CLINICOPATOLÓGICA. EXPERIENCIADE 7AÑOS EN UN ÚNICO CENTRO HOSPITALARIO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a:solidFill>
                            <a:schemeClr val="tx1"/>
                          </a:solidFill>
                          <a:effectLst/>
                          <a:latin typeface="+mn-lt"/>
                          <a:ea typeface="+mn-ea"/>
                          <a:cs typeface="+mn-cs"/>
                        </a:rPr>
                        <a:t>Autor: Dra. Yoisis </a:t>
                      </a:r>
                      <a:r>
                        <a:rPr lang="es-CO" sz="1050" b="1" i="1" kern="1200" dirty="0" err="1">
                          <a:solidFill>
                            <a:schemeClr val="tx1"/>
                          </a:solidFill>
                          <a:effectLst/>
                          <a:latin typeface="+mn-lt"/>
                          <a:ea typeface="+mn-ea"/>
                          <a:cs typeface="+mn-cs"/>
                        </a:rPr>
                        <a:t>Berroteran</a:t>
                      </a:r>
                      <a:r>
                        <a:rPr lang="es-CO" sz="1050" b="1" i="1" kern="1200" dirty="0">
                          <a:solidFill>
                            <a:schemeClr val="tx1"/>
                          </a:solidFill>
                          <a:effectLst/>
                          <a:latin typeface="+mn-lt"/>
                          <a:ea typeface="+mn-ea"/>
                          <a:cs typeface="+mn-cs"/>
                        </a:rPr>
                        <a:t>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Juan Rivero / Dr. Vicente Bosque </a:t>
                      </a:r>
                      <a:endParaRPr lang="es-419" sz="1050" b="1" i="1" dirty="0"/>
                    </a:p>
                  </a:txBody>
                  <a:tcPr/>
                </a:tc>
                <a:tc>
                  <a:txBody>
                    <a:bodyPr/>
                    <a:lstStyle/>
                    <a:p>
                      <a:pPr algn="ctr"/>
                      <a:r>
                        <a:rPr lang="es-419" sz="1200" b="1" dirty="0"/>
                        <a:t>GIN962022</a:t>
                      </a:r>
                    </a:p>
                  </a:txBody>
                  <a:tcPr anchor="ctr"/>
                </a:tc>
                <a:tc>
                  <a:txBody>
                    <a:bodyPr/>
                    <a:lstStyle/>
                    <a:p>
                      <a:pPr algn="just"/>
                      <a:r>
                        <a:rPr lang="es-419" sz="1050" dirty="0" smtClean="0"/>
                        <a:t>PROPUESTA DE PROTOCOLO</a:t>
                      </a:r>
                      <a:r>
                        <a:rPr lang="es-419" sz="1050" baseline="0" dirty="0" smtClean="0"/>
                        <a:t> DE HERNIA DIAFRAGMÁTICA CONGÉNITA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Dra.  María</a:t>
                      </a:r>
                      <a:r>
                        <a:rPr lang="es-CO" sz="1050" b="1" i="1" kern="1200" baseline="0" dirty="0" smtClean="0">
                          <a:solidFill>
                            <a:schemeClr val="tx1"/>
                          </a:solidFill>
                          <a:effectLst/>
                          <a:latin typeface="+mn-lt"/>
                          <a:ea typeface="+mn-ea"/>
                          <a:cs typeface="+mn-cs"/>
                        </a:rPr>
                        <a:t> Carolina Delgado </a:t>
                      </a:r>
                      <a:r>
                        <a:rPr lang="es-CO" sz="1050" b="1" i="1" kern="1200" dirty="0" smtClean="0">
                          <a:solidFill>
                            <a:schemeClr val="tx1"/>
                          </a:solidFill>
                          <a:effectLst/>
                          <a:latin typeface="+mn-lt"/>
                          <a:ea typeface="+mn-ea"/>
                          <a:cs typeface="+mn-cs"/>
                        </a:rPr>
                        <a:t>Tutor:</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t>
                      </a:r>
                      <a:r>
                        <a:rPr lang="es-CO" sz="1050" b="1" i="1" kern="1200" baseline="0" dirty="0" smtClean="0">
                          <a:solidFill>
                            <a:schemeClr val="tx1"/>
                          </a:solidFill>
                          <a:effectLst/>
                          <a:latin typeface="+mn-lt"/>
                          <a:ea typeface="+mn-ea"/>
                          <a:cs typeface="+mn-cs"/>
                        </a:rPr>
                        <a:t> Carlos Prada</a:t>
                      </a:r>
                      <a:endParaRPr lang="es-419" sz="1050" dirty="0" smtClean="0"/>
                    </a:p>
                  </a:txBody>
                  <a:tcPr anchor="ctr"/>
                </a:tc>
                <a:tc>
                  <a:txBody>
                    <a:bodyPr/>
                    <a:lstStyle/>
                    <a:p>
                      <a:pPr algn="ctr"/>
                      <a:r>
                        <a:rPr lang="es-419" sz="1200" b="1" dirty="0" smtClean="0"/>
                        <a:t>CP232022</a:t>
                      </a:r>
                      <a:endParaRPr lang="es-419" sz="1200" b="1" dirty="0"/>
                    </a:p>
                  </a:txBody>
                  <a:tcPr anchor="ctr"/>
                </a:tc>
                <a:extLst>
                  <a:ext uri="{0D108BD9-81ED-4DB2-BD59-A6C34878D82A}">
                    <a16:rowId xmlns:a16="http://schemas.microsoft.com/office/drawing/2014/main" val="2928797571"/>
                  </a:ext>
                </a:extLst>
              </a:tr>
              <a:tr h="245718">
                <a:tc>
                  <a:txBody>
                    <a:bodyPr/>
                    <a:lstStyle/>
                    <a:p>
                      <a:pPr algn="ctr"/>
                      <a:r>
                        <a:rPr lang="es-419" sz="1200" b="1" dirty="0"/>
                        <a:t>2:45 P.M.</a:t>
                      </a:r>
                    </a:p>
                  </a:txBody>
                  <a:tcPr anchor="ctr"/>
                </a:tc>
                <a:tc>
                  <a:txBody>
                    <a:bodyPr/>
                    <a:lstStyle/>
                    <a:p>
                      <a:pPr algn="just"/>
                      <a:r>
                        <a:rPr lang="es-419" sz="1050" dirty="0"/>
                        <a:t>APLICACIÓN INFORMATICA EN DISPOSITIVOS MOVILES PARA VALORAR  SIGNOS DE ALARMA PARAPREECLAMPSIA.</a:t>
                      </a:r>
                    </a:p>
                    <a:p>
                      <a:pPr algn="just"/>
                      <a:r>
                        <a:rPr lang="es-CO" sz="1050" b="1" i="1" kern="1200" dirty="0">
                          <a:solidFill>
                            <a:schemeClr val="tx1"/>
                          </a:solidFill>
                          <a:effectLst/>
                          <a:latin typeface="+mn-lt"/>
                          <a:ea typeface="+mn-ea"/>
                          <a:cs typeface="+mn-cs"/>
                        </a:rPr>
                        <a:t>Autor: Dr. Hector Adrian Tutor:</a:t>
                      </a:r>
                      <a:r>
                        <a:rPr lang="es-CO" sz="1050" b="1" i="1" kern="1200" baseline="0" dirty="0">
                          <a:solidFill>
                            <a:schemeClr val="tx1"/>
                          </a:solidFill>
                          <a:effectLst/>
                          <a:latin typeface="+mn-lt"/>
                          <a:ea typeface="+mn-ea"/>
                          <a:cs typeface="+mn-cs"/>
                        </a:rPr>
                        <a:t> </a:t>
                      </a:r>
                      <a:r>
                        <a:rPr lang="es-CO" sz="1050" b="1" i="1" kern="1200" dirty="0">
                          <a:solidFill>
                            <a:schemeClr val="tx1"/>
                          </a:solidFill>
                          <a:effectLst/>
                          <a:latin typeface="+mn-lt"/>
                          <a:ea typeface="+mn-ea"/>
                          <a:cs typeface="+mn-cs"/>
                        </a:rPr>
                        <a:t>Dr.</a:t>
                      </a:r>
                      <a:r>
                        <a:rPr lang="es-CO" sz="1050" b="1" i="1" kern="1200" baseline="0" dirty="0">
                          <a:solidFill>
                            <a:schemeClr val="tx1"/>
                          </a:solidFill>
                          <a:effectLst/>
                          <a:latin typeface="+mn-lt"/>
                          <a:ea typeface="+mn-ea"/>
                          <a:cs typeface="+mn-cs"/>
                        </a:rPr>
                        <a:t>  Freddy González</a:t>
                      </a:r>
                      <a:endParaRPr lang="es-419" sz="1050" dirty="0"/>
                    </a:p>
                  </a:txBody>
                  <a:tcPr/>
                </a:tc>
                <a:tc>
                  <a:txBody>
                    <a:bodyPr/>
                    <a:lstStyle/>
                    <a:p>
                      <a:pPr algn="ctr"/>
                      <a:r>
                        <a:rPr lang="es-419" sz="1200" b="1" dirty="0"/>
                        <a:t>GIN572022</a:t>
                      </a:r>
                    </a:p>
                  </a:txBody>
                  <a:tcPr anchor="ctr"/>
                </a:tc>
                <a:tc>
                  <a:txBody>
                    <a:bodyPr/>
                    <a:lstStyle/>
                    <a:p>
                      <a:r>
                        <a:rPr lang="es-ES" sz="1050" dirty="0" smtClean="0"/>
                        <a:t>ESTENOSIS</a:t>
                      </a:r>
                      <a:r>
                        <a:rPr lang="es-ES" sz="1050" baseline="0" dirty="0" smtClean="0"/>
                        <a:t> DE CANAL FORAMINAL ASOCIADA A PATOLOGÍA DEGENERATIVA DE COLUMNA LUMBAR: INFORME DE UN CASO</a:t>
                      </a:r>
                      <a:endParaRPr lang="es-ES" sz="105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CO" sz="1050" b="1" i="1" kern="1200" dirty="0" smtClean="0">
                          <a:solidFill>
                            <a:schemeClr val="tx1"/>
                          </a:solidFill>
                          <a:effectLst/>
                          <a:latin typeface="+mn-lt"/>
                          <a:ea typeface="+mn-ea"/>
                          <a:cs typeface="+mn-cs"/>
                        </a:rPr>
                        <a:t>Autor: </a:t>
                      </a:r>
                      <a:r>
                        <a:rPr lang="es-CO" sz="1050" b="1" i="1" kern="1200" dirty="0" smtClean="0">
                          <a:solidFill>
                            <a:schemeClr val="tx1"/>
                          </a:solidFill>
                          <a:effectLst/>
                          <a:latin typeface="+mn-lt"/>
                          <a:ea typeface="+mn-ea"/>
                          <a:cs typeface="+mn-cs"/>
                        </a:rPr>
                        <a:t>Dr. Jonathan</a:t>
                      </a:r>
                      <a:r>
                        <a:rPr lang="es-CO" sz="1050" b="1" i="1" kern="1200" baseline="0" dirty="0" smtClean="0">
                          <a:solidFill>
                            <a:schemeClr val="tx1"/>
                          </a:solidFill>
                          <a:effectLst/>
                          <a:latin typeface="+mn-lt"/>
                          <a:ea typeface="+mn-ea"/>
                          <a:cs typeface="+mn-cs"/>
                        </a:rPr>
                        <a:t> Vasquez </a:t>
                      </a:r>
                      <a:r>
                        <a:rPr lang="es-CO" sz="1050" b="1" i="1" kern="1200" dirty="0" smtClean="0">
                          <a:solidFill>
                            <a:schemeClr val="tx1"/>
                          </a:solidFill>
                          <a:effectLst/>
                          <a:latin typeface="+mn-lt"/>
                          <a:ea typeface="+mn-ea"/>
                          <a:cs typeface="+mn-cs"/>
                        </a:rPr>
                        <a:t>Tutor</a:t>
                      </a:r>
                      <a:r>
                        <a:rPr lang="es-CO" sz="1050" b="1" i="1" kern="1200" dirty="0" smtClean="0">
                          <a:solidFill>
                            <a:schemeClr val="tx1"/>
                          </a:solidFill>
                          <a:effectLst/>
                          <a:latin typeface="+mn-lt"/>
                          <a:ea typeface="+mn-ea"/>
                          <a:cs typeface="+mn-cs"/>
                        </a:rPr>
                        <a:t>:</a:t>
                      </a:r>
                      <a:r>
                        <a:rPr lang="es-CO" sz="1050" b="1" i="1" kern="1200" baseline="0" dirty="0" smtClean="0">
                          <a:solidFill>
                            <a:schemeClr val="tx1"/>
                          </a:solidFill>
                          <a:effectLst/>
                          <a:latin typeface="+mn-lt"/>
                          <a:ea typeface="+mn-ea"/>
                          <a:cs typeface="+mn-cs"/>
                        </a:rPr>
                        <a:t> </a:t>
                      </a:r>
                      <a:r>
                        <a:rPr lang="es-CO" sz="1050" b="1" i="1" kern="1200" dirty="0" smtClean="0">
                          <a:solidFill>
                            <a:schemeClr val="tx1"/>
                          </a:solidFill>
                          <a:effectLst/>
                          <a:latin typeface="+mn-lt"/>
                          <a:ea typeface="+mn-ea"/>
                          <a:cs typeface="+mn-cs"/>
                        </a:rPr>
                        <a:t>Dr.</a:t>
                      </a:r>
                      <a:r>
                        <a:rPr lang="es-CO" sz="1050" b="1" i="1" kern="1200" baseline="0" dirty="0" smtClean="0">
                          <a:solidFill>
                            <a:schemeClr val="tx1"/>
                          </a:solidFill>
                          <a:effectLst/>
                          <a:latin typeface="+mn-lt"/>
                          <a:ea typeface="+mn-ea"/>
                          <a:cs typeface="+mn-cs"/>
                        </a:rPr>
                        <a:t> </a:t>
                      </a:r>
                      <a:r>
                        <a:rPr lang="es-CO" sz="1050" b="1" i="1" kern="1200" baseline="0" dirty="0" smtClean="0">
                          <a:solidFill>
                            <a:schemeClr val="tx1"/>
                          </a:solidFill>
                          <a:effectLst/>
                          <a:latin typeface="+mn-lt"/>
                          <a:ea typeface="+mn-ea"/>
                          <a:cs typeface="+mn-cs"/>
                        </a:rPr>
                        <a:t>Nelson Cruz </a:t>
                      </a:r>
                      <a:endParaRPr lang="es-419" sz="1050" dirty="0" smtClean="0"/>
                    </a:p>
                  </a:txBody>
                  <a:tcPr/>
                </a:tc>
                <a:tc>
                  <a:txBody>
                    <a:bodyPr/>
                    <a:lstStyle/>
                    <a:p>
                      <a:pPr algn="ctr"/>
                      <a:endParaRPr lang="es-ES" sz="1200" b="1" dirty="0" smtClean="0"/>
                    </a:p>
                    <a:p>
                      <a:pPr algn="ctr"/>
                      <a:r>
                        <a:rPr lang="es-ES" sz="1200" b="1" dirty="0" smtClean="0"/>
                        <a:t>RAM312022</a:t>
                      </a:r>
                      <a:endParaRPr lang="es-VE" sz="1200" b="1" dirty="0"/>
                    </a:p>
                  </a:txBody>
                  <a:tcPr/>
                </a:tc>
                <a:extLst>
                  <a:ext uri="{0D108BD9-81ED-4DB2-BD59-A6C34878D82A}">
                    <a16:rowId xmlns:a16="http://schemas.microsoft.com/office/drawing/2014/main" val="237431499"/>
                  </a:ext>
                </a:extLst>
              </a:tr>
            </a:tbl>
          </a:graphicData>
        </a:graphic>
      </p:graphicFrame>
    </p:spTree>
    <p:extLst>
      <p:ext uri="{BB962C8B-B14F-4D97-AF65-F5344CB8AC3E}">
        <p14:creationId xmlns:p14="http://schemas.microsoft.com/office/powerpoint/2010/main" val="1046851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A6D7A4A-E5D5-BD03-0AA0-6089FF18A6F4}"/>
              </a:ext>
            </a:extLst>
          </p:cNvPr>
          <p:cNvSpPr/>
          <p:nvPr/>
        </p:nvSpPr>
        <p:spPr>
          <a:xfrm>
            <a:off x="0" y="0"/>
            <a:ext cx="12192000" cy="74814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419" sz="2800" b="1" dirty="0">
                <a:latin typeface="Century Gothic" panose="020B0502020202020204" pitchFamily="34" charset="0"/>
              </a:rPr>
              <a:t>PROGRAMACIÓN ACADÉMICA                         JUEVES 08/12/2022 </a:t>
            </a:r>
          </a:p>
        </p:txBody>
      </p:sp>
      <p:pic>
        <p:nvPicPr>
          <p:cNvPr id="5" name="Imagen 4">
            <a:extLst>
              <a:ext uri="{FF2B5EF4-FFF2-40B4-BE49-F238E27FC236}">
                <a16:creationId xmlns:a16="http://schemas.microsoft.com/office/drawing/2014/main" id="{D8C2731E-8A71-AE50-4E2A-4D932D82FAF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6292" y="6010019"/>
            <a:ext cx="1384901" cy="823824"/>
          </a:xfrm>
          <a:prstGeom prst="rect">
            <a:avLst/>
          </a:prstGeom>
        </p:spPr>
      </p:pic>
      <p:pic>
        <p:nvPicPr>
          <p:cNvPr id="6" name="Imagen 5">
            <a:extLst>
              <a:ext uri="{FF2B5EF4-FFF2-40B4-BE49-F238E27FC236}">
                <a16:creationId xmlns:a16="http://schemas.microsoft.com/office/drawing/2014/main" id="{CB26764A-FE60-AE3C-386E-B9823FA7A5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5931" y="5928537"/>
            <a:ext cx="6652032" cy="929463"/>
          </a:xfrm>
          <a:prstGeom prst="rect">
            <a:avLst/>
          </a:prstGeom>
        </p:spPr>
      </p:pic>
      <p:graphicFrame>
        <p:nvGraphicFramePr>
          <p:cNvPr id="7" name="Tabla 7">
            <a:extLst>
              <a:ext uri="{FF2B5EF4-FFF2-40B4-BE49-F238E27FC236}">
                <a16:creationId xmlns:a16="http://schemas.microsoft.com/office/drawing/2014/main" id="{39FE992B-F297-0C4D-82C3-426D439CA8F0}"/>
              </a:ext>
            </a:extLst>
          </p:cNvPr>
          <p:cNvGraphicFramePr>
            <a:graphicFrameLocks noGrp="1"/>
          </p:cNvGraphicFramePr>
          <p:nvPr>
            <p:extLst>
              <p:ext uri="{D42A27DB-BD31-4B8C-83A1-F6EECF244321}">
                <p14:modId xmlns:p14="http://schemas.microsoft.com/office/powerpoint/2010/main" val="3751405652"/>
              </p:ext>
            </p:extLst>
          </p:nvPr>
        </p:nvGraphicFramePr>
        <p:xfrm>
          <a:off x="219827" y="748145"/>
          <a:ext cx="11365345" cy="5468838"/>
        </p:xfrm>
        <a:graphic>
          <a:graphicData uri="http://schemas.openxmlformats.org/drawingml/2006/table">
            <a:tbl>
              <a:tblPr firstRow="1" bandRow="1">
                <a:tableStyleId>{5940675A-B579-460E-94D1-54222C63F5DA}</a:tableStyleId>
              </a:tblPr>
              <a:tblGrid>
                <a:gridCol w="1140690">
                  <a:extLst>
                    <a:ext uri="{9D8B030D-6E8A-4147-A177-3AD203B41FA5}">
                      <a16:colId xmlns:a16="http://schemas.microsoft.com/office/drawing/2014/main" val="157412738"/>
                    </a:ext>
                  </a:extLst>
                </a:gridCol>
                <a:gridCol w="3921664">
                  <a:extLst>
                    <a:ext uri="{9D8B030D-6E8A-4147-A177-3AD203B41FA5}">
                      <a16:colId xmlns:a16="http://schemas.microsoft.com/office/drawing/2014/main" val="2958520141"/>
                    </a:ext>
                  </a:extLst>
                </a:gridCol>
                <a:gridCol w="1176809">
                  <a:extLst>
                    <a:ext uri="{9D8B030D-6E8A-4147-A177-3AD203B41FA5}">
                      <a16:colId xmlns:a16="http://schemas.microsoft.com/office/drawing/2014/main" val="760072481"/>
                    </a:ext>
                  </a:extLst>
                </a:gridCol>
                <a:gridCol w="3954749">
                  <a:extLst>
                    <a:ext uri="{9D8B030D-6E8A-4147-A177-3AD203B41FA5}">
                      <a16:colId xmlns:a16="http://schemas.microsoft.com/office/drawing/2014/main" val="688105393"/>
                    </a:ext>
                  </a:extLst>
                </a:gridCol>
                <a:gridCol w="1171433">
                  <a:extLst>
                    <a:ext uri="{9D8B030D-6E8A-4147-A177-3AD203B41FA5}">
                      <a16:colId xmlns:a16="http://schemas.microsoft.com/office/drawing/2014/main" val="1891848233"/>
                    </a:ext>
                  </a:extLst>
                </a:gridCol>
              </a:tblGrid>
              <a:tr h="350199">
                <a:tc>
                  <a:txBody>
                    <a:bodyPr/>
                    <a:lstStyle/>
                    <a:p>
                      <a:pPr algn="ctr"/>
                      <a:r>
                        <a:rPr lang="es-419" b="1" dirty="0"/>
                        <a:t>HORA</a:t>
                      </a:r>
                    </a:p>
                  </a:txBody>
                  <a:tcPr anchor="ctr">
                    <a:solidFill>
                      <a:schemeClr val="bg2">
                        <a:lumMod val="90000"/>
                      </a:schemeClr>
                    </a:solidFill>
                  </a:tcPr>
                </a:tc>
                <a:tc gridSpan="2">
                  <a:txBody>
                    <a:bodyPr/>
                    <a:lstStyle/>
                    <a:p>
                      <a:pPr algn="ctr"/>
                      <a:r>
                        <a:rPr lang="es-419" b="1" dirty="0"/>
                        <a:t>AUDITORIO CARLOS KLEMPRER</a:t>
                      </a:r>
                    </a:p>
                  </a:txBody>
                  <a:tcPr anchor="ctr">
                    <a:solidFill>
                      <a:schemeClr val="bg2">
                        <a:lumMod val="90000"/>
                      </a:schemeClr>
                    </a:solidFill>
                  </a:tcPr>
                </a:tc>
                <a:tc hMerge="1">
                  <a:txBody>
                    <a:bodyPr/>
                    <a:lstStyle/>
                    <a:p>
                      <a:endParaRPr lang="es-419"/>
                    </a:p>
                  </a:txBody>
                  <a:tcPr/>
                </a:tc>
                <a:tc gridSpan="2">
                  <a:txBody>
                    <a:bodyPr/>
                    <a:lstStyle/>
                    <a:p>
                      <a:pPr algn="ctr"/>
                      <a:r>
                        <a:rPr lang="es-419" b="1" dirty="0"/>
                        <a:t>FOYER</a:t>
                      </a:r>
                    </a:p>
                  </a:txBody>
                  <a:tcPr anchor="ctr">
                    <a:solidFill>
                      <a:schemeClr val="bg2">
                        <a:lumMod val="90000"/>
                      </a:schemeClr>
                    </a:solidFill>
                  </a:tcPr>
                </a:tc>
                <a:tc hMerge="1">
                  <a:txBody>
                    <a:bodyPr/>
                    <a:lstStyle/>
                    <a:p>
                      <a:endParaRPr lang="es-419"/>
                    </a:p>
                  </a:txBody>
                  <a:tcPr/>
                </a:tc>
                <a:extLst>
                  <a:ext uri="{0D108BD9-81ED-4DB2-BD59-A6C34878D82A}">
                    <a16:rowId xmlns:a16="http://schemas.microsoft.com/office/drawing/2014/main" val="2604670371"/>
                  </a:ext>
                </a:extLst>
              </a:tr>
              <a:tr h="321016">
                <a:tc rowSpan="2">
                  <a:txBody>
                    <a:bodyPr/>
                    <a:lstStyle/>
                    <a:p>
                      <a:pPr algn="ctr"/>
                      <a:r>
                        <a:rPr lang="es-419" sz="1600" b="1" dirty="0"/>
                        <a:t>HORA</a:t>
                      </a:r>
                    </a:p>
                  </a:txBody>
                  <a:tcPr anchor="ctr"/>
                </a:tc>
                <a:tc gridSpan="2">
                  <a:txBody>
                    <a:bodyPr/>
                    <a:lstStyle/>
                    <a:p>
                      <a:pPr algn="ctr"/>
                      <a:r>
                        <a:rPr lang="es-419" sz="1600" b="1" dirty="0"/>
                        <a:t>Área Clínica</a:t>
                      </a:r>
                    </a:p>
                  </a:txBody>
                  <a:tcPr>
                    <a:lnR w="12700" cap="flat" cmpd="sng" algn="ctr">
                      <a:solidFill>
                        <a:schemeClr val="tx1"/>
                      </a:solidFill>
                      <a:prstDash val="solid"/>
                      <a:round/>
                      <a:headEnd type="none" w="med" len="med"/>
                      <a:tailEnd type="none" w="med" len="med"/>
                    </a:lnR>
                    <a:solidFill>
                      <a:schemeClr val="accent4">
                        <a:lumMod val="20000"/>
                        <a:lumOff val="80000"/>
                      </a:schemeClr>
                    </a:solidFill>
                  </a:tcPr>
                </a:tc>
                <a:tc hMerge="1">
                  <a:txBody>
                    <a:bodyPr/>
                    <a:lstStyle/>
                    <a:p>
                      <a:endParaRPr lang="es-419"/>
                    </a:p>
                  </a:txBody>
                  <a:tcPr/>
                </a:tc>
                <a:tc gridSpan="2">
                  <a:txBody>
                    <a:bodyPr/>
                    <a:lstStyle/>
                    <a:p>
                      <a:pPr algn="ctr"/>
                      <a:r>
                        <a:rPr lang="es-419" sz="1600" b="1" dirty="0"/>
                        <a:t>Área Diversas</a:t>
                      </a: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c hMerge="1">
                  <a:txBody>
                    <a:bodyPr/>
                    <a:lstStyle/>
                    <a:p>
                      <a:endParaRPr lang="es-419"/>
                    </a:p>
                  </a:txBody>
                  <a:tcPr/>
                </a:tc>
                <a:extLst>
                  <a:ext uri="{0D108BD9-81ED-4DB2-BD59-A6C34878D82A}">
                    <a16:rowId xmlns:a16="http://schemas.microsoft.com/office/drawing/2014/main" val="660417293"/>
                  </a:ext>
                </a:extLst>
              </a:tr>
              <a:tr h="296884">
                <a:tc vMerge="1">
                  <a:txBody>
                    <a:bodyPr/>
                    <a:lstStyle/>
                    <a:p>
                      <a:pPr algn="ctr"/>
                      <a:endParaRPr lang="es-419" sz="1600" dirty="0"/>
                    </a:p>
                  </a:txBody>
                  <a:tcPr anchor="ctr"/>
                </a:tc>
                <a:tc>
                  <a:txBody>
                    <a:bodyPr/>
                    <a:lstStyle/>
                    <a:p>
                      <a:pPr algn="ctr"/>
                      <a:r>
                        <a:rPr lang="es-419" sz="1400" b="1" dirty="0"/>
                        <a:t>TITULO</a:t>
                      </a:r>
                    </a:p>
                  </a:txBody>
                  <a:tcPr>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a:t>CODIGO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a:t>TITULO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a:t>CODIGO</a:t>
                      </a:r>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2547994128"/>
                  </a:ext>
                </a:extLst>
              </a:tr>
              <a:tr h="56907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s-419" sz="14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es-419" sz="1400" b="1" dirty="0" smtClean="0"/>
                        <a:t>9:00 </a:t>
                      </a:r>
                      <a:r>
                        <a:rPr lang="es-419" sz="1400" b="1" dirty="0"/>
                        <a:t>A.M</a:t>
                      </a:r>
                      <a:r>
                        <a:rPr lang="es-419" sz="1400" b="1" dirty="0" smtClean="0"/>
                        <a:t>.</a:t>
                      </a:r>
                      <a:endParaRPr lang="es-419" sz="1400" b="1" dirty="0"/>
                    </a:p>
                  </a:txBody>
                  <a:tcPr anchor="ctr"/>
                </a:tc>
                <a:tc>
                  <a:txBody>
                    <a:bodyPr/>
                    <a:lstStyle/>
                    <a:p>
                      <a:pPr algn="just"/>
                      <a:r>
                        <a:rPr lang="es-ES" sz="1100" b="0" dirty="0"/>
                        <a:t>EVALUACIÓN DE AGUJA PARA BIOPSIA (FNB) EN TUMORES SÓLIDOS PANCREÁTICOS POR ECOENDOSCÓPIA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Rosghelen Delgado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Dervis Bandres</a:t>
                      </a:r>
                      <a:endParaRPr lang="es-419" sz="1100" b="1" i="1" dirty="0"/>
                    </a:p>
                  </a:txBody>
                  <a:tcPr anchor="ctr">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a:t>GAS222022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just"/>
                      <a:r>
                        <a:rPr lang="es-ES" sz="1100" b="0" dirty="0"/>
                        <a:t>BIOPSIAS DE ENDOMETRIO EN EL SERVICIO DE ANATOMÍA PATOLÓGICA DEL CENTRO MÉDICO DOCENTE LA TRINIDAD, ENERO 2015- OCTUBRE 202</a:t>
                      </a:r>
                      <a:endParaRPr lang="es-419" sz="11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endParaRPr lang="es-419" sz="1400" b="1" dirty="0"/>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18468063"/>
                  </a:ext>
                </a:extLst>
              </a:tr>
              <a:tr h="729582">
                <a:tc>
                  <a:txBody>
                    <a:bodyPr/>
                    <a:lstStyle/>
                    <a:p>
                      <a:pPr algn="ctr"/>
                      <a:r>
                        <a:rPr lang="es-419" sz="1400" b="1" dirty="0"/>
                        <a:t>9:15 A.M.</a:t>
                      </a:r>
                    </a:p>
                  </a:txBody>
                  <a:tcPr anchor="ctr"/>
                </a:tc>
                <a:tc>
                  <a:txBody>
                    <a:bodyPr/>
                    <a:lstStyle/>
                    <a:p>
                      <a:pPr algn="just"/>
                      <a:r>
                        <a:rPr lang="es-ES" sz="1100" b="0" dirty="0"/>
                        <a:t>ARTERIA SUBCLAVIA DERECHA ABERRANTE: UN HALLAZGO INFRECUENTE POR ECOENDOSCOPIA.EXPERIENCIA   MULTICENTRICA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Rosghelen Delgado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Dervis Bandres</a:t>
                      </a:r>
                      <a:endParaRPr lang="es-419" sz="1100" b="1" i="1" dirty="0"/>
                    </a:p>
                  </a:txBody>
                  <a:tcPr anchor="ctr">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a:t>GAS082022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dirty="0"/>
                        <a:t>TRATAMIENTO MULTIDISCIPLINARIO EN DIABETES MELLITUS TIPO 1: ESTUDIO COHORTE RETROSPECTIVO EN UN CENTRO </a:t>
                      </a:r>
                      <a:r>
                        <a:rPr lang="es-ES" sz="1100" dirty="0" smtClean="0"/>
                        <a:t>VENEZOLANO</a:t>
                      </a:r>
                      <a:endParaRPr lang="es-ES" sz="11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a:t>
                      </a:r>
                      <a:r>
                        <a:rPr lang="es-CO" sz="1100" b="1" i="1" kern="1200" dirty="0" smtClean="0">
                          <a:solidFill>
                            <a:schemeClr val="tx1"/>
                          </a:solidFill>
                          <a:effectLst/>
                          <a:latin typeface="+mn-lt"/>
                          <a:ea typeface="+mn-ea"/>
                          <a:cs typeface="+mn-cs"/>
                        </a:rPr>
                        <a:t>Dr. Edwin Martín Punchiluppi Tutor</a:t>
                      </a:r>
                      <a:r>
                        <a:rPr lang="es-CO" sz="1100" b="1" i="1" kern="1200" dirty="0">
                          <a:solidFill>
                            <a:schemeClr val="tx1"/>
                          </a:solidFill>
                          <a:effectLst/>
                          <a:latin typeface="+mn-lt"/>
                          <a:ea typeface="+mn-ea"/>
                          <a:cs typeface="+mn-cs"/>
                        </a:rPr>
                        <a:t>:</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a:t>
                      </a:r>
                      <a:r>
                        <a:rPr lang="es-CO" sz="1100" b="1" i="1" kern="1200" baseline="0" dirty="0">
                          <a:solidFill>
                            <a:schemeClr val="tx1"/>
                          </a:solidFill>
                          <a:effectLst/>
                          <a:latin typeface="+mn-lt"/>
                          <a:ea typeface="+mn-ea"/>
                          <a:cs typeface="+mn-cs"/>
                        </a:rPr>
                        <a:t> </a:t>
                      </a:r>
                      <a:r>
                        <a:rPr lang="es-CO" sz="1100" b="1" i="1" kern="1200" baseline="0" dirty="0" smtClean="0">
                          <a:solidFill>
                            <a:schemeClr val="tx1"/>
                          </a:solidFill>
                          <a:effectLst/>
                          <a:latin typeface="+mn-lt"/>
                          <a:ea typeface="+mn-ea"/>
                          <a:cs typeface="+mn-cs"/>
                        </a:rPr>
                        <a:t>María Inés Silva</a:t>
                      </a:r>
                      <a:endParaRPr lang="es-419" sz="1100" b="1"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es-419" sz="1400" b="1" dirty="0" smtClean="0"/>
                        <a:t>ENDO692022</a:t>
                      </a:r>
                      <a:endParaRPr lang="es-419" sz="1400" b="1" dirty="0"/>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3270425918"/>
                  </a:ext>
                </a:extLst>
              </a:tr>
              <a:tr h="729582">
                <a:tc>
                  <a:txBody>
                    <a:bodyPr/>
                    <a:lstStyle/>
                    <a:p>
                      <a:pPr algn="ctr"/>
                      <a:endParaRPr lang="es-419" sz="1400" b="1" dirty="0" smtClean="0"/>
                    </a:p>
                    <a:p>
                      <a:pPr algn="ctr"/>
                      <a:r>
                        <a:rPr lang="es-419" sz="1400" b="1" dirty="0" smtClean="0"/>
                        <a:t>9:30 </a:t>
                      </a:r>
                      <a:r>
                        <a:rPr lang="es-419" sz="1400" b="1" dirty="0"/>
                        <a:t>A.M</a:t>
                      </a:r>
                    </a:p>
                  </a:txBody>
                  <a:tcPr/>
                </a:tc>
                <a:tc>
                  <a:txBody>
                    <a:bodyPr/>
                    <a:lstStyle/>
                    <a:p>
                      <a:pPr algn="just"/>
                      <a:r>
                        <a:rPr lang="es-ES" sz="1100" b="0" dirty="0"/>
                        <a:t>RESECCIÓN</a:t>
                      </a:r>
                      <a:r>
                        <a:rPr lang="es-ES" sz="1100" b="0" baseline="0" dirty="0"/>
                        <a:t> ENDOSCÓPICA CON ASA FRIA DE NEOPLASIAS DE COLON NO POLIPOIDES REVISIÓN DE NUESTRA EXPERIENCIA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 Ricardo Vargas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t>
                      </a:r>
                      <a:r>
                        <a:rPr lang="es-CO" sz="1100" b="1" i="1" kern="1200" baseline="0" dirty="0">
                          <a:solidFill>
                            <a:schemeClr val="tx1"/>
                          </a:solidFill>
                          <a:effectLst/>
                          <a:latin typeface="+mn-lt"/>
                          <a:ea typeface="+mn-ea"/>
                          <a:cs typeface="+mn-cs"/>
                        </a:rPr>
                        <a:t> Dervis Bandres</a:t>
                      </a:r>
                      <a:endParaRPr lang="es-419" sz="1100" b="1" i="1" dirty="0"/>
                    </a:p>
                  </a:txBody>
                  <a:tcPr anchor="ctr">
                    <a:lnR w="12700" cap="flat" cmpd="sng" algn="ctr">
                      <a:solidFill>
                        <a:schemeClr val="tx1"/>
                      </a:solidFill>
                      <a:prstDash val="solid"/>
                      <a:round/>
                      <a:headEnd type="none" w="med" len="med"/>
                      <a:tailEnd type="none" w="med" len="med"/>
                    </a:lnR>
                  </a:tcPr>
                </a:tc>
                <a:tc>
                  <a:txBody>
                    <a:bodyPr/>
                    <a:lstStyle/>
                    <a:p>
                      <a:pPr algn="ctr"/>
                      <a:r>
                        <a:rPr lang="es-419" sz="1400" b="1" dirty="0"/>
                        <a:t>GAS662022</a:t>
                      </a:r>
                    </a:p>
                  </a:txBody>
                  <a:tcPr anchor="ctr">
                    <a:lnL w="12700" cap="flat" cmpd="sng" algn="ctr">
                      <a:solidFill>
                        <a:schemeClr val="tx1"/>
                      </a:solidFill>
                      <a:prstDash val="solid"/>
                      <a:round/>
                      <a:headEnd type="none" w="med" len="med"/>
                      <a:tailEnd type="none" w="med" len="med"/>
                    </a:lnL>
                  </a:tcPr>
                </a:tc>
                <a:tc>
                  <a:txBody>
                    <a:bodyPr/>
                    <a:lstStyle/>
                    <a:p>
                      <a:pPr algn="just"/>
                      <a:r>
                        <a:rPr lang="es-ES" sz="1100" dirty="0"/>
                        <a:t> CIRCUNFERENCIA ABDOMINAL, PERFIL LIPÍDICO Y EL RIESGO CARDIOVASCULAR EN LA MUJER ENLA PREMENOPAUSIA Y POSTMENOPAUSIA: UN ESTUDIO OBSERVACIONAL EMPAREJADO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smtClean="0">
                          <a:solidFill>
                            <a:schemeClr val="tx1"/>
                          </a:solidFill>
                          <a:effectLst/>
                          <a:latin typeface="+mn-lt"/>
                          <a:ea typeface="+mn-ea"/>
                          <a:cs typeface="+mn-cs"/>
                        </a:rPr>
                        <a:t>Autor: Dra. Andreina</a:t>
                      </a:r>
                      <a:r>
                        <a:rPr lang="es-CO" sz="1100" b="1" i="1" kern="1200" baseline="0" dirty="0" smtClean="0">
                          <a:solidFill>
                            <a:schemeClr val="tx1"/>
                          </a:solidFill>
                          <a:effectLst/>
                          <a:latin typeface="+mn-lt"/>
                          <a:ea typeface="+mn-ea"/>
                          <a:cs typeface="+mn-cs"/>
                        </a:rPr>
                        <a:t> Requiz </a:t>
                      </a:r>
                      <a:r>
                        <a:rPr lang="es-CO" sz="1100" b="1" i="1" kern="1200" dirty="0" smtClean="0">
                          <a:solidFill>
                            <a:schemeClr val="tx1"/>
                          </a:solidFill>
                          <a:effectLst/>
                          <a:latin typeface="+mn-lt"/>
                          <a:ea typeface="+mn-ea"/>
                          <a:cs typeface="+mn-cs"/>
                        </a:rPr>
                        <a:t>Tutor:</a:t>
                      </a:r>
                      <a:r>
                        <a:rPr lang="es-CO" sz="1100" b="1" i="1" kern="1200" baseline="0" dirty="0" smtClean="0">
                          <a:solidFill>
                            <a:schemeClr val="tx1"/>
                          </a:solidFill>
                          <a:effectLst/>
                          <a:latin typeface="+mn-lt"/>
                          <a:ea typeface="+mn-ea"/>
                          <a:cs typeface="+mn-cs"/>
                        </a:rPr>
                        <a:t> </a:t>
                      </a:r>
                      <a:r>
                        <a:rPr lang="es-CO" sz="1100" b="1" i="1" kern="1200" dirty="0" smtClean="0">
                          <a:solidFill>
                            <a:schemeClr val="tx1"/>
                          </a:solidFill>
                          <a:effectLst/>
                          <a:latin typeface="+mn-lt"/>
                          <a:ea typeface="+mn-ea"/>
                          <a:cs typeface="+mn-cs"/>
                        </a:rPr>
                        <a:t>Dra.</a:t>
                      </a:r>
                      <a:r>
                        <a:rPr lang="es-CO" sz="1100" b="1" i="1" kern="1200" baseline="0" dirty="0" smtClean="0">
                          <a:solidFill>
                            <a:schemeClr val="tx1"/>
                          </a:solidFill>
                          <a:effectLst/>
                          <a:latin typeface="+mn-lt"/>
                          <a:ea typeface="+mn-ea"/>
                          <a:cs typeface="+mn-cs"/>
                        </a:rPr>
                        <a:t> Gestne Aure </a:t>
                      </a:r>
                      <a:endParaRPr lang="es-419" sz="1100" b="1" i="1" dirty="0"/>
                    </a:p>
                  </a:txBody>
                  <a:tcPr anchor="ctr">
                    <a:lnR w="12700" cap="flat" cmpd="sng" algn="ctr">
                      <a:solidFill>
                        <a:schemeClr val="tx1"/>
                      </a:solidFill>
                      <a:prstDash val="solid"/>
                      <a:round/>
                      <a:headEnd type="none" w="med" len="med"/>
                      <a:tailEnd type="none" w="med" len="med"/>
                    </a:lnR>
                  </a:tcPr>
                </a:tc>
                <a:tc>
                  <a:txBody>
                    <a:bodyPr/>
                    <a:lstStyle/>
                    <a:p>
                      <a:pPr algn="ctr"/>
                      <a:r>
                        <a:rPr lang="es-419" sz="1400" b="1" dirty="0" smtClean="0"/>
                        <a:t>ENDO012022</a:t>
                      </a:r>
                      <a:endParaRPr lang="es-419" sz="1400" b="1" dirty="0"/>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25941727"/>
                  </a:ext>
                </a:extLst>
              </a:tr>
              <a:tr h="890090">
                <a:tc>
                  <a:txBody>
                    <a:bodyPr/>
                    <a:lstStyle/>
                    <a:p>
                      <a:pPr algn="ctr"/>
                      <a:endParaRPr lang="es-419" sz="1400" b="1" dirty="0" smtClean="0"/>
                    </a:p>
                    <a:p>
                      <a:pPr algn="ctr"/>
                      <a:r>
                        <a:rPr lang="es-419" sz="1400" b="1" dirty="0" smtClean="0"/>
                        <a:t>9:45 </a:t>
                      </a:r>
                      <a:r>
                        <a:rPr lang="es-419" sz="1400" b="1" dirty="0"/>
                        <a:t>A.M.</a:t>
                      </a:r>
                    </a:p>
                  </a:txBody>
                  <a:tcPr/>
                </a:tc>
                <a:tc>
                  <a:txBody>
                    <a:bodyPr/>
                    <a:lstStyle/>
                    <a:p>
                      <a:pPr algn="just"/>
                      <a:r>
                        <a:rPr lang="es-ES" sz="1100" b="0" dirty="0"/>
                        <a:t>UTILIDAD DE LAS PRUEBAS NO INVASIVAS EN LA DETECCIÓN DE PACIENTES DE ALTO RIESGO PARA FIBROSIS CON ENFERMEDAD HEPÁTICA GRASA NO ALCOHÓLICA ASOCIADA A SÍNDROME METABÓLICO EN UNA CONSULTA DE ATENCIÓN PRIMARIA.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Andreina Fragenas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a:t>
                      </a:r>
                      <a:r>
                        <a:rPr lang="es-CO" sz="1100" b="1" i="1" kern="1200" baseline="0" dirty="0">
                          <a:solidFill>
                            <a:schemeClr val="tx1"/>
                          </a:solidFill>
                          <a:effectLst/>
                          <a:latin typeface="+mn-lt"/>
                          <a:ea typeface="+mn-ea"/>
                          <a:cs typeface="+mn-cs"/>
                        </a:rPr>
                        <a:t> Lucy </a:t>
                      </a:r>
                      <a:r>
                        <a:rPr lang="es-CO" sz="1100" b="1" i="1" kern="1200" baseline="0" dirty="0" err="1">
                          <a:solidFill>
                            <a:schemeClr val="tx1"/>
                          </a:solidFill>
                          <a:effectLst/>
                          <a:latin typeface="+mn-lt"/>
                          <a:ea typeface="+mn-ea"/>
                          <a:cs typeface="+mn-cs"/>
                        </a:rPr>
                        <a:t>Dagher</a:t>
                      </a:r>
                      <a:endParaRPr lang="es-419" sz="1100" b="1" i="1" dirty="0"/>
                    </a:p>
                  </a:txBody>
                  <a:tcPr anchor="ctr"/>
                </a:tc>
                <a:tc>
                  <a:txBody>
                    <a:bodyPr/>
                    <a:lstStyle/>
                    <a:p>
                      <a:pPr algn="ctr"/>
                      <a:r>
                        <a:rPr lang="es-419" sz="1400" b="1" dirty="0"/>
                        <a:t>GAS602022</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0" u="none" kern="1200" dirty="0" smtClean="0">
                          <a:solidFill>
                            <a:schemeClr val="tx1"/>
                          </a:solidFill>
                          <a:effectLst/>
                          <a:latin typeface="+mn-lt"/>
                          <a:ea typeface="+mn-ea"/>
                          <a:cs typeface="+mn-cs"/>
                        </a:rPr>
                        <a:t>ANÁLISIS HISTOPATOLÓGICO E INMUNOHISTOQUÍMICO DE LOS CARCINOMAS DE MAMA LUMINAL ANDROGÉNICO</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smtClean="0">
                          <a:solidFill>
                            <a:schemeClr val="tx1"/>
                          </a:solidFill>
                          <a:effectLst/>
                          <a:latin typeface="+mn-lt"/>
                          <a:ea typeface="+mn-ea"/>
                          <a:cs typeface="+mn-cs"/>
                        </a:rPr>
                        <a:t>Autor: Dra.</a:t>
                      </a:r>
                      <a:r>
                        <a:rPr lang="es-CO" sz="1100" b="1" i="1" kern="1200" baseline="0" dirty="0" smtClean="0">
                          <a:solidFill>
                            <a:schemeClr val="tx1"/>
                          </a:solidFill>
                          <a:effectLst/>
                          <a:latin typeface="+mn-lt"/>
                          <a:ea typeface="+mn-ea"/>
                          <a:cs typeface="+mn-cs"/>
                        </a:rPr>
                        <a:t> Dimar Infante </a:t>
                      </a:r>
                      <a:r>
                        <a:rPr lang="es-CO" sz="1100" b="1" i="1" kern="1200" dirty="0" smtClean="0">
                          <a:solidFill>
                            <a:schemeClr val="tx1"/>
                          </a:solidFill>
                          <a:effectLst/>
                          <a:latin typeface="+mn-lt"/>
                          <a:ea typeface="+mn-ea"/>
                          <a:cs typeface="+mn-cs"/>
                        </a:rPr>
                        <a:t>Tutor:</a:t>
                      </a:r>
                      <a:r>
                        <a:rPr lang="es-CO" sz="1100" b="1" i="1" kern="1200" baseline="0" dirty="0" smtClean="0">
                          <a:solidFill>
                            <a:schemeClr val="tx1"/>
                          </a:solidFill>
                          <a:effectLst/>
                          <a:latin typeface="+mn-lt"/>
                          <a:ea typeface="+mn-ea"/>
                          <a:cs typeface="+mn-cs"/>
                        </a:rPr>
                        <a:t> </a:t>
                      </a:r>
                      <a:r>
                        <a:rPr lang="es-CO" sz="1100" b="1" i="1" kern="1200" dirty="0" smtClean="0">
                          <a:solidFill>
                            <a:schemeClr val="tx1"/>
                          </a:solidFill>
                          <a:effectLst/>
                          <a:latin typeface="+mn-lt"/>
                          <a:ea typeface="+mn-ea"/>
                          <a:cs typeface="+mn-cs"/>
                        </a:rPr>
                        <a:t>Dra.</a:t>
                      </a:r>
                      <a:r>
                        <a:rPr lang="es-CO" sz="1100" b="1" i="1" kern="1200" baseline="0" dirty="0" smtClean="0">
                          <a:solidFill>
                            <a:schemeClr val="tx1"/>
                          </a:solidFill>
                          <a:effectLst/>
                          <a:latin typeface="+mn-lt"/>
                          <a:ea typeface="+mn-ea"/>
                          <a:cs typeface="+mn-cs"/>
                        </a:rPr>
                        <a:t> Ana Karina Ramirez</a:t>
                      </a:r>
                      <a:endParaRPr lang="es-419" sz="1100" b="0" u="none" dirty="0" smtClean="0"/>
                    </a:p>
                  </a:txBody>
                  <a:tcPr anchor="ctr"/>
                </a:tc>
                <a:tc>
                  <a:txBody>
                    <a:bodyPr/>
                    <a:lstStyle/>
                    <a:p>
                      <a:pPr algn="ctr"/>
                      <a:r>
                        <a:rPr lang="es-ES" sz="1400" b="1" dirty="0" smtClean="0"/>
                        <a:t>AP442022</a:t>
                      </a:r>
                      <a:endParaRPr lang="es-VE" sz="1400" b="1" dirty="0"/>
                    </a:p>
                  </a:txBody>
                  <a:tcPr anchor="ctr"/>
                </a:tc>
                <a:extLst>
                  <a:ext uri="{0D108BD9-81ED-4DB2-BD59-A6C34878D82A}">
                    <a16:rowId xmlns:a16="http://schemas.microsoft.com/office/drawing/2014/main" val="890331017"/>
                  </a:ext>
                </a:extLst>
              </a:tr>
              <a:tr h="890090">
                <a:tc>
                  <a:txBody>
                    <a:bodyPr/>
                    <a:lstStyle/>
                    <a:p>
                      <a:pPr algn="ctr"/>
                      <a:endParaRPr lang="es-419" sz="1400" b="1" dirty="0" smtClean="0"/>
                    </a:p>
                    <a:p>
                      <a:pPr algn="ctr"/>
                      <a:r>
                        <a:rPr lang="es-419" sz="1400" b="1" dirty="0" smtClean="0"/>
                        <a:t>10:00 </a:t>
                      </a:r>
                      <a:r>
                        <a:rPr lang="es-419" sz="1400" b="1" dirty="0"/>
                        <a:t>A.M.</a:t>
                      </a:r>
                    </a:p>
                  </a:txBody>
                  <a:tcPr/>
                </a:tc>
                <a:tc>
                  <a:txBody>
                    <a:bodyPr/>
                    <a:lstStyle/>
                    <a:p>
                      <a:pPr algn="just"/>
                      <a:r>
                        <a:rPr lang="es-ES" sz="1100" b="0" dirty="0"/>
                        <a:t>INFECCIÓN POR SARS COV-2 Y FUNCIÓN HEPÁTICA: UN ANÁLISIS RETROSPECTIVO SEGÚN SEVERIDAD </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a:solidFill>
                            <a:schemeClr val="tx1"/>
                          </a:solidFill>
                          <a:effectLst/>
                          <a:latin typeface="+mn-lt"/>
                          <a:ea typeface="+mn-ea"/>
                          <a:cs typeface="+mn-cs"/>
                        </a:rPr>
                        <a:t>Autor: Dra. </a:t>
                      </a:r>
                      <a:r>
                        <a:rPr lang="es-CO" sz="1100" b="1" i="1" kern="1200" dirty="0" err="1">
                          <a:solidFill>
                            <a:schemeClr val="tx1"/>
                          </a:solidFill>
                          <a:effectLst/>
                          <a:latin typeface="+mn-lt"/>
                          <a:ea typeface="+mn-ea"/>
                          <a:cs typeface="+mn-cs"/>
                        </a:rPr>
                        <a:t>Aurimar</a:t>
                      </a:r>
                      <a:r>
                        <a:rPr lang="es-CO" sz="1100" b="1" i="1" kern="1200" dirty="0">
                          <a:solidFill>
                            <a:schemeClr val="tx1"/>
                          </a:solidFill>
                          <a:effectLst/>
                          <a:latin typeface="+mn-lt"/>
                          <a:ea typeface="+mn-ea"/>
                          <a:cs typeface="+mn-cs"/>
                        </a:rPr>
                        <a:t> </a:t>
                      </a:r>
                      <a:r>
                        <a:rPr lang="es-CO" sz="1100" b="1" i="1" kern="1200" dirty="0" err="1">
                          <a:solidFill>
                            <a:schemeClr val="tx1"/>
                          </a:solidFill>
                          <a:effectLst/>
                          <a:latin typeface="+mn-lt"/>
                          <a:ea typeface="+mn-ea"/>
                          <a:cs typeface="+mn-cs"/>
                        </a:rPr>
                        <a:t>Raffe</a:t>
                      </a:r>
                      <a:r>
                        <a:rPr lang="es-CO" sz="1100" b="1" i="1" kern="1200" dirty="0">
                          <a:solidFill>
                            <a:schemeClr val="tx1"/>
                          </a:solidFill>
                          <a:effectLst/>
                          <a:latin typeface="+mn-lt"/>
                          <a:ea typeface="+mn-ea"/>
                          <a:cs typeface="+mn-cs"/>
                        </a:rPr>
                        <a:t> Tutor:</a:t>
                      </a:r>
                      <a:r>
                        <a:rPr lang="es-CO" sz="1100" b="1" i="1" kern="1200" baseline="0" dirty="0">
                          <a:solidFill>
                            <a:schemeClr val="tx1"/>
                          </a:solidFill>
                          <a:effectLst/>
                          <a:latin typeface="+mn-lt"/>
                          <a:ea typeface="+mn-ea"/>
                          <a:cs typeface="+mn-cs"/>
                        </a:rPr>
                        <a:t> </a:t>
                      </a:r>
                      <a:r>
                        <a:rPr lang="es-CO" sz="1100" b="1" i="1" kern="1200" dirty="0">
                          <a:solidFill>
                            <a:schemeClr val="tx1"/>
                          </a:solidFill>
                          <a:effectLst/>
                          <a:latin typeface="+mn-lt"/>
                          <a:ea typeface="+mn-ea"/>
                          <a:cs typeface="+mn-cs"/>
                        </a:rPr>
                        <a:t>Dra.</a:t>
                      </a:r>
                      <a:r>
                        <a:rPr lang="es-CO" sz="1100" b="1" i="1" kern="1200" baseline="0" dirty="0">
                          <a:solidFill>
                            <a:schemeClr val="tx1"/>
                          </a:solidFill>
                          <a:effectLst/>
                          <a:latin typeface="+mn-lt"/>
                          <a:ea typeface="+mn-ea"/>
                          <a:cs typeface="+mn-cs"/>
                        </a:rPr>
                        <a:t> </a:t>
                      </a:r>
                      <a:r>
                        <a:rPr lang="es-CO" sz="1100" b="1" i="1" kern="1200" baseline="0" dirty="0" err="1">
                          <a:solidFill>
                            <a:schemeClr val="tx1"/>
                          </a:solidFill>
                          <a:effectLst/>
                          <a:latin typeface="+mn-lt"/>
                          <a:ea typeface="+mn-ea"/>
                          <a:cs typeface="+mn-cs"/>
                        </a:rPr>
                        <a:t>Leyda</a:t>
                      </a:r>
                      <a:r>
                        <a:rPr lang="es-CO" sz="1100" b="1" i="1" kern="1200" baseline="0" dirty="0">
                          <a:solidFill>
                            <a:schemeClr val="tx1"/>
                          </a:solidFill>
                          <a:effectLst/>
                          <a:latin typeface="+mn-lt"/>
                          <a:ea typeface="+mn-ea"/>
                          <a:cs typeface="+mn-cs"/>
                        </a:rPr>
                        <a:t> Aldana</a:t>
                      </a:r>
                      <a:endParaRPr lang="es-419" sz="1100" b="1" i="1" dirty="0"/>
                    </a:p>
                  </a:txBody>
                  <a:tcPr anchor="ctr"/>
                </a:tc>
                <a:tc>
                  <a:txBody>
                    <a:bodyPr/>
                    <a:lstStyle/>
                    <a:p>
                      <a:pPr algn="ctr"/>
                      <a:r>
                        <a:rPr lang="es-419" sz="1400" b="1" dirty="0"/>
                        <a:t>RAM742022</a:t>
                      </a:r>
                    </a:p>
                  </a:txBody>
                  <a:tcPr anchor="ctr"/>
                </a:tc>
                <a:tc>
                  <a:txBody>
                    <a:bodyPr/>
                    <a:lstStyle/>
                    <a:p>
                      <a:pPr algn="just"/>
                      <a:r>
                        <a:rPr lang="es-ES" sz="1100" dirty="0" smtClean="0"/>
                        <a:t>UN</a:t>
                      </a:r>
                      <a:r>
                        <a:rPr lang="es-ES" sz="1100" baseline="0" dirty="0" smtClean="0"/>
                        <a:t> CASO ECEPCIONALDE HEMORRAGIA SUBARACNOIDEA EN PACIENTE JOVEN: ANEURISMA DE LA PICA</a:t>
                      </a:r>
                    </a:p>
                    <a:p>
                      <a:pPr marL="0" marR="0" lvl="0" indent="0" algn="just" defTabSz="914400" rtl="0" eaLnBrk="1" fontAlgn="auto" latinLnBrk="0" hangingPunct="1">
                        <a:lnSpc>
                          <a:spcPct val="100000"/>
                        </a:lnSpc>
                        <a:spcBef>
                          <a:spcPts val="0"/>
                        </a:spcBef>
                        <a:spcAft>
                          <a:spcPts val="0"/>
                        </a:spcAft>
                        <a:buClrTx/>
                        <a:buSzTx/>
                        <a:buFontTx/>
                        <a:buNone/>
                        <a:tabLst/>
                        <a:defRPr/>
                      </a:pPr>
                      <a:r>
                        <a:rPr lang="es-CO" sz="1100" b="1" i="1" kern="1200" dirty="0" smtClean="0">
                          <a:solidFill>
                            <a:schemeClr val="tx1"/>
                          </a:solidFill>
                          <a:effectLst/>
                          <a:latin typeface="+mn-lt"/>
                          <a:ea typeface="+mn-ea"/>
                          <a:cs typeface="+mn-cs"/>
                        </a:rPr>
                        <a:t>Autor: Dra.</a:t>
                      </a:r>
                      <a:r>
                        <a:rPr lang="es-CO" sz="1100" b="1" i="1" kern="1200" baseline="0" dirty="0" smtClean="0">
                          <a:solidFill>
                            <a:schemeClr val="tx1"/>
                          </a:solidFill>
                          <a:effectLst/>
                          <a:latin typeface="+mn-lt"/>
                          <a:ea typeface="+mn-ea"/>
                          <a:cs typeface="+mn-cs"/>
                        </a:rPr>
                        <a:t> Yariaddny Ramirez </a:t>
                      </a:r>
                      <a:r>
                        <a:rPr lang="es-CO" sz="1100" b="1" i="1" kern="1200" dirty="0" smtClean="0">
                          <a:solidFill>
                            <a:schemeClr val="tx1"/>
                          </a:solidFill>
                          <a:effectLst/>
                          <a:latin typeface="+mn-lt"/>
                          <a:ea typeface="+mn-ea"/>
                          <a:cs typeface="+mn-cs"/>
                        </a:rPr>
                        <a:t>Tutor:</a:t>
                      </a:r>
                      <a:r>
                        <a:rPr lang="es-CO" sz="1100" b="1" i="1" kern="1200" baseline="0" dirty="0" smtClean="0">
                          <a:solidFill>
                            <a:schemeClr val="tx1"/>
                          </a:solidFill>
                          <a:effectLst/>
                          <a:latin typeface="+mn-lt"/>
                          <a:ea typeface="+mn-ea"/>
                          <a:cs typeface="+mn-cs"/>
                        </a:rPr>
                        <a:t> </a:t>
                      </a:r>
                      <a:r>
                        <a:rPr lang="es-CO" sz="1100" b="1" i="1" kern="1200" dirty="0" smtClean="0">
                          <a:solidFill>
                            <a:schemeClr val="tx1"/>
                          </a:solidFill>
                          <a:effectLst/>
                          <a:latin typeface="+mn-lt"/>
                          <a:ea typeface="+mn-ea"/>
                          <a:cs typeface="+mn-cs"/>
                        </a:rPr>
                        <a:t>Dra.</a:t>
                      </a:r>
                      <a:r>
                        <a:rPr lang="es-CO" sz="1100" b="1" i="1" kern="1200" baseline="0" dirty="0" smtClean="0">
                          <a:solidFill>
                            <a:schemeClr val="tx1"/>
                          </a:solidFill>
                          <a:effectLst/>
                          <a:latin typeface="+mn-lt"/>
                          <a:ea typeface="+mn-ea"/>
                          <a:cs typeface="+mn-cs"/>
                        </a:rPr>
                        <a:t> Verónica Hernandez / Dr. Herman Scholtz</a:t>
                      </a:r>
                      <a:endParaRPr lang="es-419" sz="1100" b="0" u="none" dirty="0" smtClean="0"/>
                    </a:p>
                    <a:p>
                      <a:pPr algn="just"/>
                      <a:endParaRPr lang="es-VE" sz="1100" dirty="0"/>
                    </a:p>
                  </a:txBody>
                  <a:tcPr anchor="ctr"/>
                </a:tc>
                <a:tc>
                  <a:txBody>
                    <a:bodyPr/>
                    <a:lstStyle/>
                    <a:p>
                      <a:pPr algn="ctr"/>
                      <a:r>
                        <a:rPr lang="es-ES" sz="1200" b="1" dirty="0" smtClean="0"/>
                        <a:t>RD0352022</a:t>
                      </a:r>
                      <a:endParaRPr lang="es-VE" sz="1200" b="1" dirty="0"/>
                    </a:p>
                  </a:txBody>
                  <a:tcPr anchor="ctr"/>
                </a:tc>
                <a:extLst>
                  <a:ext uri="{0D108BD9-81ED-4DB2-BD59-A6C34878D82A}">
                    <a16:rowId xmlns:a16="http://schemas.microsoft.com/office/drawing/2014/main" val="1238170237"/>
                  </a:ext>
                </a:extLst>
              </a:tr>
              <a:tr h="485358">
                <a:tc>
                  <a:txBody>
                    <a:bodyPr/>
                    <a:lstStyle/>
                    <a:p>
                      <a:pPr algn="ctr"/>
                      <a:r>
                        <a:rPr lang="es-419" sz="1400" b="1" dirty="0"/>
                        <a:t>10:15 A.M.</a:t>
                      </a:r>
                    </a:p>
                  </a:txBody>
                  <a:tcPr/>
                </a:tc>
                <a:tc gridSpan="4">
                  <a:txBody>
                    <a:bodyPr/>
                    <a:lstStyle/>
                    <a:p>
                      <a:pPr algn="just"/>
                      <a:r>
                        <a:rPr lang="es-419" sz="1100" dirty="0"/>
                        <a:t>Break</a:t>
                      </a:r>
                    </a:p>
                  </a:txBody>
                  <a:tcPr anchor="ctr"/>
                </a:tc>
                <a:tc hMerge="1">
                  <a:txBody>
                    <a:bodyPr/>
                    <a:lstStyle/>
                    <a:p>
                      <a:pPr algn="just"/>
                      <a:endParaRPr lang="es-419" sz="1400" b="1" dirty="0"/>
                    </a:p>
                  </a:txBody>
                  <a:tcPr anchor="ctr"/>
                </a:tc>
                <a:tc hMerge="1">
                  <a:txBody>
                    <a:bodyPr/>
                    <a:lstStyle/>
                    <a:p>
                      <a:pPr algn="just"/>
                      <a:endParaRPr lang="es-419" sz="1100" dirty="0"/>
                    </a:p>
                  </a:txBody>
                  <a:tcPr anchor="ctr"/>
                </a:tc>
                <a:tc hMerge="1">
                  <a:txBody>
                    <a:bodyPr/>
                    <a:lstStyle/>
                    <a:p>
                      <a:pPr algn="ctr"/>
                      <a:endParaRPr lang="es-419" sz="1400" b="1" dirty="0"/>
                    </a:p>
                  </a:txBody>
                  <a:tcPr/>
                </a:tc>
                <a:extLst>
                  <a:ext uri="{0D108BD9-81ED-4DB2-BD59-A6C34878D82A}">
                    <a16:rowId xmlns:a16="http://schemas.microsoft.com/office/drawing/2014/main" val="1269571045"/>
                  </a:ext>
                </a:extLst>
              </a:tr>
            </a:tbl>
          </a:graphicData>
        </a:graphic>
      </p:graphicFrame>
    </p:spTree>
    <p:extLst>
      <p:ext uri="{BB962C8B-B14F-4D97-AF65-F5344CB8AC3E}">
        <p14:creationId xmlns:p14="http://schemas.microsoft.com/office/powerpoint/2010/main" val="238176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3251</TotalTime>
  <Words>3375</Words>
  <Application>Microsoft Office PowerPoint</Application>
  <PresentationFormat>Panorámica</PresentationFormat>
  <Paragraphs>484</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Bahnschrift SemiBold Condensed</vt:lpstr>
      <vt:lpstr>Calibri</vt:lpstr>
      <vt:lpstr>Calibri Light</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fernando carrera</dc:creator>
  <cp:lastModifiedBy>Angelica Barrios</cp:lastModifiedBy>
  <cp:revision>57</cp:revision>
  <dcterms:created xsi:type="dcterms:W3CDTF">2022-11-27T12:56:47Z</dcterms:created>
  <dcterms:modified xsi:type="dcterms:W3CDTF">2022-12-02T19:12:27Z</dcterms:modified>
</cp:coreProperties>
</file>