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6858000" cy="10972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766"/>
    <a:srgbClr val="1A5CAA"/>
    <a:srgbClr val="5ABA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32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795781"/>
            <a:ext cx="5829300" cy="382016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763261"/>
            <a:ext cx="5143500" cy="264921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E22B-1FA5-43E2-BE0A-33C2299BB965}" type="datetimeFigureOut">
              <a:rPr lang="es-419" smtClean="0"/>
              <a:t>8/7/2022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4C1B-CD9C-4873-96F2-88C9FA85E03A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718952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E22B-1FA5-43E2-BE0A-33C2299BB965}" type="datetimeFigureOut">
              <a:rPr lang="es-419" smtClean="0"/>
              <a:t>8/7/2022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4C1B-CD9C-4873-96F2-88C9FA85E03A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95263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84200"/>
            <a:ext cx="1478756" cy="929894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84200"/>
            <a:ext cx="4350544" cy="929894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E22B-1FA5-43E2-BE0A-33C2299BB965}" type="datetimeFigureOut">
              <a:rPr lang="es-419" smtClean="0"/>
              <a:t>8/7/2022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4C1B-CD9C-4873-96F2-88C9FA85E03A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711780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E22B-1FA5-43E2-BE0A-33C2299BB965}" type="datetimeFigureOut">
              <a:rPr lang="es-419" smtClean="0"/>
              <a:t>8/7/2022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4C1B-CD9C-4873-96F2-88C9FA85E03A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00298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735583"/>
            <a:ext cx="5915025" cy="456437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7343143"/>
            <a:ext cx="5915025" cy="24002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E22B-1FA5-43E2-BE0A-33C2299BB965}" type="datetimeFigureOut">
              <a:rPr lang="es-419" smtClean="0"/>
              <a:t>8/7/2022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4C1B-CD9C-4873-96F2-88C9FA85E03A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852293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921000"/>
            <a:ext cx="2914650" cy="696214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921000"/>
            <a:ext cx="2914650" cy="696214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E22B-1FA5-43E2-BE0A-33C2299BB965}" type="datetimeFigureOut">
              <a:rPr lang="es-419" smtClean="0"/>
              <a:t>8/7/2022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4C1B-CD9C-4873-96F2-88C9FA85E03A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28406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84202"/>
            <a:ext cx="5915025" cy="212090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689861"/>
            <a:ext cx="2901255" cy="131825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008120"/>
            <a:ext cx="2901255" cy="589534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689861"/>
            <a:ext cx="2915543" cy="131825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008120"/>
            <a:ext cx="2915543" cy="589534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E22B-1FA5-43E2-BE0A-33C2299BB965}" type="datetimeFigureOut">
              <a:rPr lang="es-419" smtClean="0"/>
              <a:t>8/7/2022</a:t>
            </a:fld>
            <a:endParaRPr lang="es-419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4C1B-CD9C-4873-96F2-88C9FA85E03A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715998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E22B-1FA5-43E2-BE0A-33C2299BB965}" type="datetimeFigureOut">
              <a:rPr lang="es-419" smtClean="0"/>
              <a:t>8/7/2022</a:t>
            </a:fld>
            <a:endParaRPr lang="es-419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4C1B-CD9C-4873-96F2-88C9FA85E03A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662515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E22B-1FA5-43E2-BE0A-33C2299BB965}" type="datetimeFigureOut">
              <a:rPr lang="es-419" smtClean="0"/>
              <a:t>8/7/2022</a:t>
            </a:fld>
            <a:endParaRPr lang="es-419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4C1B-CD9C-4873-96F2-88C9FA85E03A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973615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731520"/>
            <a:ext cx="2211884" cy="256032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579882"/>
            <a:ext cx="3471863" cy="7797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291840"/>
            <a:ext cx="2211884" cy="609854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E22B-1FA5-43E2-BE0A-33C2299BB965}" type="datetimeFigureOut">
              <a:rPr lang="es-419" smtClean="0"/>
              <a:t>8/7/2022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4C1B-CD9C-4873-96F2-88C9FA85E03A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516402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731520"/>
            <a:ext cx="2211884" cy="256032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579882"/>
            <a:ext cx="3471863" cy="7797800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291840"/>
            <a:ext cx="2211884" cy="609854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E22B-1FA5-43E2-BE0A-33C2299BB965}" type="datetimeFigureOut">
              <a:rPr lang="es-419" smtClean="0"/>
              <a:t>8/7/2022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4C1B-CD9C-4873-96F2-88C9FA85E03A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834882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84202"/>
            <a:ext cx="5915025" cy="2120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921000"/>
            <a:ext cx="5915025" cy="6962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0170162"/>
            <a:ext cx="154305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FE22B-1FA5-43E2-BE0A-33C2299BB965}" type="datetimeFigureOut">
              <a:rPr lang="es-419" smtClean="0"/>
              <a:t>8/7/2022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0170162"/>
            <a:ext cx="2314575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0170162"/>
            <a:ext cx="154305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E4C1B-CD9C-4873-96F2-88C9FA85E03A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27361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8DEF9631-2101-AC1A-8E07-923541E4CA62}"/>
              </a:ext>
            </a:extLst>
          </p:cNvPr>
          <p:cNvSpPr/>
          <p:nvPr/>
        </p:nvSpPr>
        <p:spPr>
          <a:xfrm>
            <a:off x="0" y="0"/>
            <a:ext cx="6858000" cy="10972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DD2ACC9-49C6-F796-3E91-74A01EDB0131}"/>
              </a:ext>
            </a:extLst>
          </p:cNvPr>
          <p:cNvSpPr/>
          <p:nvPr/>
        </p:nvSpPr>
        <p:spPr>
          <a:xfrm>
            <a:off x="0" y="0"/>
            <a:ext cx="6858000" cy="192505"/>
          </a:xfrm>
          <a:prstGeom prst="rect">
            <a:avLst/>
          </a:prstGeom>
          <a:solidFill>
            <a:srgbClr val="1A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0CB669B-F325-177D-B1FA-68C4FBEF9708}"/>
              </a:ext>
            </a:extLst>
          </p:cNvPr>
          <p:cNvSpPr/>
          <p:nvPr/>
        </p:nvSpPr>
        <p:spPr>
          <a:xfrm>
            <a:off x="0" y="192505"/>
            <a:ext cx="6858000" cy="100262"/>
          </a:xfrm>
          <a:prstGeom prst="rect">
            <a:avLst/>
          </a:prstGeom>
          <a:solidFill>
            <a:srgbClr val="5ABA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E4131F6-A6D6-4527-F497-075E2376F2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35" r="-1" b="-4277"/>
          <a:stretch/>
        </p:blipFill>
        <p:spPr>
          <a:xfrm>
            <a:off x="4268761" y="292766"/>
            <a:ext cx="2416353" cy="962827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83EF88AA-D9BC-2988-9DAE-514BB8DB600E}"/>
              </a:ext>
            </a:extLst>
          </p:cNvPr>
          <p:cNvSpPr txBox="1"/>
          <p:nvPr/>
        </p:nvSpPr>
        <p:spPr>
          <a:xfrm>
            <a:off x="572740" y="7375835"/>
            <a:ext cx="60345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400" b="1" dirty="0" smtClean="0">
                <a:solidFill>
                  <a:srgbClr val="103766"/>
                </a:solidFill>
                <a:latin typeface="Montserrat" panose="02000505000000020004" pitchFamily="2" charset="0"/>
              </a:rPr>
              <a:t>Organiza:</a:t>
            </a:r>
          </a:p>
          <a:p>
            <a:r>
              <a:rPr lang="es-419" sz="1400" dirty="0" smtClean="0">
                <a:solidFill>
                  <a:srgbClr val="103766"/>
                </a:solidFill>
                <a:latin typeface="Montserrat" panose="02000505000000020004" pitchFamily="2" charset="0"/>
              </a:rPr>
              <a:t>Centro </a:t>
            </a:r>
            <a:r>
              <a:rPr lang="es-419" sz="1400" dirty="0">
                <a:solidFill>
                  <a:srgbClr val="103766"/>
                </a:solidFill>
                <a:latin typeface="Montserrat" panose="02000505000000020004" pitchFamily="2" charset="0"/>
              </a:rPr>
              <a:t>Médico Docente La Trinidad</a:t>
            </a:r>
          </a:p>
          <a:p>
            <a:r>
              <a:rPr lang="es-419" sz="1400" dirty="0">
                <a:solidFill>
                  <a:srgbClr val="103766"/>
                </a:solidFill>
                <a:latin typeface="Montserrat" panose="02000505000000020004" pitchFamily="2" charset="0"/>
              </a:rPr>
              <a:t>Dirección de Educación e Investigación</a:t>
            </a:r>
          </a:p>
          <a:p>
            <a:r>
              <a:rPr lang="es-419" sz="1400" dirty="0">
                <a:solidFill>
                  <a:srgbClr val="103766"/>
                </a:solidFill>
                <a:latin typeface="Montserrat" panose="02000505000000020004" pitchFamily="2" charset="0"/>
              </a:rPr>
              <a:t>Departamento de </a:t>
            </a:r>
            <a:r>
              <a:rPr lang="es-419" sz="1400" dirty="0" smtClean="0">
                <a:solidFill>
                  <a:srgbClr val="103766"/>
                </a:solidFill>
                <a:latin typeface="Montserrat" panose="02000505000000020004" pitchFamily="2" charset="0"/>
              </a:rPr>
              <a:t>Investigación - Unidad </a:t>
            </a:r>
            <a:r>
              <a:rPr lang="es-419" sz="1400" dirty="0">
                <a:solidFill>
                  <a:srgbClr val="103766"/>
                </a:solidFill>
                <a:latin typeface="Montserrat" panose="02000505000000020004" pitchFamily="2" charset="0"/>
              </a:rPr>
              <a:t>de Elaboración de Proyectos y Bioestadística</a:t>
            </a: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843303A7-BCC1-484B-E801-CBF88479A23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" t="3649" r="8772" b="17649"/>
          <a:stretch/>
        </p:blipFill>
        <p:spPr>
          <a:xfrm>
            <a:off x="415179" y="2277675"/>
            <a:ext cx="6131663" cy="2451509"/>
          </a:xfrm>
          <a:prstGeom prst="rect">
            <a:avLst/>
          </a:prstGeom>
        </p:spPr>
      </p:pic>
      <p:pic>
        <p:nvPicPr>
          <p:cNvPr id="17" name="Picture 2" descr="Lecturas sugeridas | Hermes Cronida">
            <a:extLst>
              <a:ext uri="{FF2B5EF4-FFF2-40B4-BE49-F238E27FC236}">
                <a16:creationId xmlns:a16="http://schemas.microsoft.com/office/drawing/2014/main" id="{F4AF7777-CB8B-D030-5014-ED95D094C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168" y="400249"/>
            <a:ext cx="773602" cy="760236"/>
          </a:xfrm>
          <a:prstGeom prst="ellipse">
            <a:avLst/>
          </a:prstGeom>
          <a:ln w="63500" cap="rnd">
            <a:noFill/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BFE32B40-FB42-FF9B-08CE-090F7E3DF5F1}"/>
              </a:ext>
            </a:extLst>
          </p:cNvPr>
          <p:cNvSpPr txBox="1"/>
          <p:nvPr/>
        </p:nvSpPr>
        <p:spPr>
          <a:xfrm>
            <a:off x="572740" y="4622251"/>
            <a:ext cx="336823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1400" b="1" dirty="0">
                <a:solidFill>
                  <a:srgbClr val="103766"/>
                </a:solidFill>
                <a:latin typeface="Century Gothic" panose="020B0502020202020204" pitchFamily="34" charset="0"/>
              </a:rPr>
              <a:t>Modalidad:</a:t>
            </a:r>
          </a:p>
          <a:p>
            <a:r>
              <a:rPr lang="es-419" sz="1400" dirty="0" smtClean="0">
                <a:solidFill>
                  <a:srgbClr val="103766"/>
                </a:solidFill>
                <a:latin typeface="Century Gothic" panose="020B0502020202020204" pitchFamily="34" charset="0"/>
              </a:rPr>
              <a:t>Híbrida</a:t>
            </a:r>
            <a:endParaRPr lang="es-419" sz="1400" dirty="0">
              <a:solidFill>
                <a:srgbClr val="103766"/>
              </a:solidFill>
              <a:latin typeface="Century Gothic" panose="020B0502020202020204" pitchFamily="34" charset="0"/>
            </a:endParaRPr>
          </a:p>
          <a:p>
            <a:endParaRPr lang="es-419" sz="1400" b="1" dirty="0">
              <a:solidFill>
                <a:srgbClr val="103766"/>
              </a:solidFill>
              <a:latin typeface="Century Gothic" panose="020B0502020202020204" pitchFamily="34" charset="0"/>
            </a:endParaRPr>
          </a:p>
          <a:p>
            <a:r>
              <a:rPr lang="es-419" sz="1400" b="1" dirty="0">
                <a:solidFill>
                  <a:srgbClr val="103766"/>
                </a:solidFill>
                <a:latin typeface="Century Gothic" panose="020B0502020202020204" pitchFamily="34" charset="0"/>
              </a:rPr>
              <a:t>Duración: </a:t>
            </a:r>
          </a:p>
          <a:p>
            <a:r>
              <a:rPr lang="es-419" sz="1400" dirty="0">
                <a:solidFill>
                  <a:srgbClr val="103766"/>
                </a:solidFill>
                <a:latin typeface="Century Gothic" panose="020B0502020202020204" pitchFamily="34" charset="0"/>
              </a:rPr>
              <a:t>15 semanas</a:t>
            </a:r>
          </a:p>
          <a:p>
            <a:endParaRPr lang="es-419" sz="1400" dirty="0">
              <a:solidFill>
                <a:srgbClr val="103766"/>
              </a:solidFill>
              <a:latin typeface="Century Gothic" panose="020B0502020202020204" pitchFamily="34" charset="0"/>
            </a:endParaRPr>
          </a:p>
          <a:p>
            <a:r>
              <a:rPr lang="es-419" sz="1400" b="1" dirty="0">
                <a:solidFill>
                  <a:srgbClr val="103766"/>
                </a:solidFill>
                <a:latin typeface="Century Gothic" panose="020B0502020202020204" pitchFamily="34" charset="0"/>
              </a:rPr>
              <a:t>Horas Académicas:</a:t>
            </a:r>
          </a:p>
          <a:p>
            <a:r>
              <a:rPr lang="es-419" sz="1400" dirty="0">
                <a:solidFill>
                  <a:srgbClr val="103766"/>
                </a:solidFill>
                <a:latin typeface="Century Gothic" panose="020B0502020202020204" pitchFamily="34" charset="0"/>
              </a:rPr>
              <a:t>6 horas semanales </a:t>
            </a:r>
          </a:p>
          <a:p>
            <a:endParaRPr lang="es-419" sz="1400" dirty="0">
              <a:solidFill>
                <a:srgbClr val="103766"/>
              </a:solidFill>
              <a:latin typeface="Century Gothic" panose="020B0502020202020204" pitchFamily="34" charset="0"/>
            </a:endParaRPr>
          </a:p>
          <a:p>
            <a:r>
              <a:rPr lang="es-419" sz="1400" b="1" dirty="0">
                <a:solidFill>
                  <a:srgbClr val="103766"/>
                </a:solidFill>
                <a:latin typeface="Century Gothic" panose="020B0502020202020204" pitchFamily="34" charset="0"/>
              </a:rPr>
              <a:t>Acreditación:</a:t>
            </a:r>
          </a:p>
          <a:p>
            <a:r>
              <a:rPr lang="es-419" sz="1400" dirty="0">
                <a:solidFill>
                  <a:srgbClr val="103766"/>
                </a:solidFill>
                <a:latin typeface="Century Gothic" panose="020B0502020202020204" pitchFamily="34" charset="0"/>
              </a:rPr>
              <a:t>Universidad de Oriente –</a:t>
            </a:r>
          </a:p>
          <a:p>
            <a:r>
              <a:rPr lang="es-419" sz="1400" dirty="0" smtClean="0">
                <a:solidFill>
                  <a:srgbClr val="103766"/>
                </a:solidFill>
                <a:latin typeface="Century Gothic" panose="020B0502020202020204" pitchFamily="34" charset="0"/>
              </a:rPr>
              <a:t>Centro </a:t>
            </a:r>
            <a:r>
              <a:rPr lang="es-419" sz="1400" dirty="0">
                <a:solidFill>
                  <a:srgbClr val="103766"/>
                </a:solidFill>
                <a:latin typeface="Century Gothic" panose="020B0502020202020204" pitchFamily="34" charset="0"/>
              </a:rPr>
              <a:t>Médico Docente La Trinidad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B5BA3449-B7B3-238A-347C-B0A09F02457B}"/>
              </a:ext>
            </a:extLst>
          </p:cNvPr>
          <p:cNvSpPr txBox="1"/>
          <p:nvPr/>
        </p:nvSpPr>
        <p:spPr>
          <a:xfrm>
            <a:off x="3144489" y="5363994"/>
            <a:ext cx="3462807" cy="830997"/>
          </a:xfrm>
          <a:prstGeom prst="rect">
            <a:avLst/>
          </a:prstGeom>
          <a:solidFill>
            <a:srgbClr val="103766"/>
          </a:solidFill>
        </p:spPr>
        <p:txBody>
          <a:bodyPr wrap="none" rtlCol="0">
            <a:spAutoFit/>
          </a:bodyPr>
          <a:lstStyle/>
          <a:p>
            <a:r>
              <a:rPr lang="es-419" sz="1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INSCRIPCIONES </a:t>
            </a:r>
            <a:r>
              <a:rPr lang="es-419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 </a:t>
            </a:r>
            <a:r>
              <a:rPr lang="es-419" sz="1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TRAVÉS </a:t>
            </a:r>
            <a:r>
              <a:rPr lang="es-419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DE:</a:t>
            </a:r>
          </a:p>
          <a:p>
            <a:r>
              <a:rPr lang="es-419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departamento.investigacion@cmdlt.edu.ve</a:t>
            </a:r>
            <a:endParaRPr lang="es-419" sz="12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419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Teléfono: </a:t>
            </a:r>
            <a:r>
              <a:rPr lang="es-419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0212 949 64 11 ext. 7201</a:t>
            </a:r>
          </a:p>
          <a:p>
            <a:r>
              <a:rPr lang="es-419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Lunes </a:t>
            </a:r>
            <a:r>
              <a:rPr lang="es-419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a </a:t>
            </a:r>
            <a:r>
              <a:rPr lang="es-419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v</a:t>
            </a:r>
            <a:r>
              <a:rPr lang="es-419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iernes </a:t>
            </a:r>
            <a:r>
              <a:rPr lang="es-419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8:00 A.M. – 4:00 P.M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8390C6E7-B45B-56D3-7CB4-C830200061B2}"/>
              </a:ext>
            </a:extLst>
          </p:cNvPr>
          <p:cNvSpPr txBox="1"/>
          <p:nvPr/>
        </p:nvSpPr>
        <p:spPr>
          <a:xfrm>
            <a:off x="4252128" y="6261244"/>
            <a:ext cx="2382383" cy="646331"/>
          </a:xfrm>
          <a:prstGeom prst="rect">
            <a:avLst/>
          </a:prstGeom>
          <a:solidFill>
            <a:srgbClr val="103766"/>
          </a:solidFill>
        </p:spPr>
        <p:txBody>
          <a:bodyPr wrap="none" rtlCol="0">
            <a:spAutoFit/>
          </a:bodyPr>
          <a:lstStyle/>
          <a:p>
            <a:r>
              <a:rPr lang="es-419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FECHA TOPE DE INSCRIPCIÓN:</a:t>
            </a:r>
          </a:p>
          <a:p>
            <a:r>
              <a:rPr lang="es-419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22 de julio </a:t>
            </a:r>
          </a:p>
          <a:p>
            <a:r>
              <a:rPr lang="es-419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Cupos limitados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2FB714D9-A379-06AE-C991-3A047F1AE34F}"/>
              </a:ext>
            </a:extLst>
          </p:cNvPr>
          <p:cNvSpPr txBox="1"/>
          <p:nvPr/>
        </p:nvSpPr>
        <p:spPr>
          <a:xfrm>
            <a:off x="5146603" y="6971668"/>
            <a:ext cx="1487908" cy="461665"/>
          </a:xfrm>
          <a:prstGeom prst="rect">
            <a:avLst/>
          </a:prstGeom>
          <a:solidFill>
            <a:srgbClr val="103766"/>
          </a:solidFill>
        </p:spPr>
        <p:txBody>
          <a:bodyPr wrap="none" rtlCol="0">
            <a:spAutoFit/>
          </a:bodyPr>
          <a:lstStyle/>
          <a:p>
            <a:r>
              <a:rPr lang="es-419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FECHA DE INICIO:</a:t>
            </a:r>
          </a:p>
          <a:p>
            <a:r>
              <a:rPr lang="es-419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27 de julio </a:t>
            </a:r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id="{09256CE3-FFFA-0F98-1C96-A00CE83C1A10}"/>
              </a:ext>
            </a:extLst>
          </p:cNvPr>
          <p:cNvGrpSpPr/>
          <p:nvPr/>
        </p:nvGrpSpPr>
        <p:grpSpPr>
          <a:xfrm>
            <a:off x="640080" y="8562692"/>
            <a:ext cx="5681864" cy="2016767"/>
            <a:chOff x="4252128" y="7514034"/>
            <a:chExt cx="2323601" cy="1249458"/>
          </a:xfrm>
        </p:grpSpPr>
        <p:sp>
          <p:nvSpPr>
            <p:cNvPr id="24" name="CuadroTexto 23">
              <a:extLst>
                <a:ext uri="{FF2B5EF4-FFF2-40B4-BE49-F238E27FC236}">
                  <a16:creationId xmlns:a16="http://schemas.microsoft.com/office/drawing/2014/main" id="{60D73AB6-F532-6961-819E-953E1544A07C}"/>
                </a:ext>
              </a:extLst>
            </p:cNvPr>
            <p:cNvSpPr txBox="1"/>
            <p:nvPr/>
          </p:nvSpPr>
          <p:spPr>
            <a:xfrm>
              <a:off x="4252128" y="7514034"/>
              <a:ext cx="2323601" cy="276999"/>
            </a:xfrm>
            <a:prstGeom prst="rect">
              <a:avLst/>
            </a:prstGeom>
            <a:solidFill>
              <a:srgbClr val="103766"/>
            </a:solidFill>
            <a:ln>
              <a:solidFill>
                <a:srgbClr val="10376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s-419" sz="12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COSTOS:</a:t>
              </a:r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EDEAEB66-C425-00A9-29E1-26E198823241}"/>
                </a:ext>
              </a:extLst>
            </p:cNvPr>
            <p:cNvSpPr txBox="1"/>
            <p:nvPr/>
          </p:nvSpPr>
          <p:spPr>
            <a:xfrm>
              <a:off x="4252128" y="7791033"/>
              <a:ext cx="2323601" cy="972459"/>
            </a:xfrm>
            <a:prstGeom prst="rect">
              <a:avLst/>
            </a:prstGeom>
            <a:noFill/>
            <a:ln>
              <a:solidFill>
                <a:srgbClr val="103766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es-419" sz="1600" b="1" dirty="0">
                  <a:solidFill>
                    <a:srgbClr val="103766"/>
                  </a:solidFill>
                  <a:latin typeface="Century Gothic" panose="020B0502020202020204" pitchFamily="34" charset="0"/>
                </a:rPr>
                <a:t>Residentes </a:t>
              </a:r>
              <a:r>
                <a:rPr lang="es-419" sz="1600" b="1" dirty="0" smtClean="0">
                  <a:solidFill>
                    <a:srgbClr val="103766"/>
                  </a:solidFill>
                  <a:latin typeface="Century Gothic" panose="020B0502020202020204" pitchFamily="34" charset="0"/>
                </a:rPr>
                <a:t>RAMH, </a:t>
              </a:r>
              <a:r>
                <a:rPr lang="es-419" sz="1600" b="1" dirty="0">
                  <a:solidFill>
                    <a:srgbClr val="103766"/>
                  </a:solidFill>
                  <a:latin typeface="Century Gothic" panose="020B0502020202020204" pitchFamily="34" charset="0"/>
                </a:rPr>
                <a:t>POSTGRADOS </a:t>
              </a:r>
              <a:r>
                <a:rPr lang="es-419" sz="1600" b="1" dirty="0" smtClean="0">
                  <a:solidFill>
                    <a:srgbClr val="103766"/>
                  </a:solidFill>
                  <a:latin typeface="Century Gothic" panose="020B0502020202020204" pitchFamily="34" charset="0"/>
                </a:rPr>
                <a:t>UDO, </a:t>
              </a:r>
              <a:r>
                <a:rPr lang="es-419" sz="1600" b="1" dirty="0">
                  <a:solidFill>
                    <a:srgbClr val="103766"/>
                  </a:solidFill>
                  <a:latin typeface="Century Gothic" panose="020B0502020202020204" pitchFamily="34" charset="0"/>
                </a:rPr>
                <a:t>PROGRAMAS DE ESPECIALIZACIÓN Y FELLOWSHIP CMDLT: </a:t>
              </a:r>
              <a:r>
                <a:rPr lang="es-419" sz="1600" dirty="0">
                  <a:solidFill>
                    <a:srgbClr val="103766"/>
                  </a:solidFill>
                  <a:latin typeface="Century Gothic" panose="020B0502020202020204" pitchFamily="34" charset="0"/>
                </a:rPr>
                <a:t>EXONERADOS</a:t>
              </a:r>
            </a:p>
            <a:p>
              <a:pPr algn="just"/>
              <a:endParaRPr lang="es-419" sz="1600" b="1" dirty="0" smtClean="0">
                <a:solidFill>
                  <a:srgbClr val="103766"/>
                </a:solidFill>
                <a:latin typeface="Century Gothic" panose="020B0502020202020204" pitchFamily="34" charset="0"/>
              </a:endParaRPr>
            </a:p>
            <a:p>
              <a:pPr algn="just"/>
              <a:r>
                <a:rPr lang="es-419" sz="1600" b="1" dirty="0" smtClean="0">
                  <a:solidFill>
                    <a:srgbClr val="103766"/>
                  </a:solidFill>
                  <a:latin typeface="Century Gothic" panose="020B0502020202020204" pitchFamily="34" charset="0"/>
                </a:rPr>
                <a:t>MÉDICOS </a:t>
              </a:r>
              <a:r>
                <a:rPr lang="es-419" sz="1600" b="1" dirty="0">
                  <a:solidFill>
                    <a:srgbClr val="103766"/>
                  </a:solidFill>
                  <a:latin typeface="Century Gothic" panose="020B0502020202020204" pitchFamily="34" charset="0"/>
                </a:rPr>
                <a:t>GENERALES: </a:t>
              </a:r>
              <a:r>
                <a:rPr lang="es-419" sz="1600" dirty="0" smtClean="0">
                  <a:solidFill>
                    <a:srgbClr val="103766"/>
                  </a:solidFill>
                  <a:latin typeface="Century Gothic" panose="020B0502020202020204" pitchFamily="34" charset="0"/>
                </a:rPr>
                <a:t>$40 </a:t>
              </a:r>
              <a:endParaRPr lang="es-419" sz="1600" dirty="0">
                <a:solidFill>
                  <a:srgbClr val="103766"/>
                </a:solidFill>
                <a:latin typeface="Century Gothic" panose="020B0502020202020204" pitchFamily="34" charset="0"/>
              </a:endParaRPr>
            </a:p>
            <a:p>
              <a:pPr algn="just"/>
              <a:endParaRPr lang="es-419" sz="1600" b="1" dirty="0" smtClean="0">
                <a:solidFill>
                  <a:srgbClr val="103766"/>
                </a:solidFill>
                <a:latin typeface="Century Gothic" panose="020B0502020202020204" pitchFamily="34" charset="0"/>
              </a:endParaRPr>
            </a:p>
            <a:p>
              <a:pPr algn="just"/>
              <a:r>
                <a:rPr lang="es-419" sz="1600" b="1" dirty="0" smtClean="0">
                  <a:solidFill>
                    <a:srgbClr val="103766"/>
                  </a:solidFill>
                  <a:latin typeface="Century Gothic" panose="020B0502020202020204" pitchFamily="34" charset="0"/>
                </a:rPr>
                <a:t>MÉDICOS </a:t>
              </a:r>
              <a:r>
                <a:rPr lang="es-419" sz="1600" b="1" dirty="0">
                  <a:solidFill>
                    <a:srgbClr val="103766"/>
                  </a:solidFill>
                  <a:latin typeface="Century Gothic" panose="020B0502020202020204" pitchFamily="34" charset="0"/>
                </a:rPr>
                <a:t>ESPECIALISTAS: </a:t>
              </a:r>
              <a:r>
                <a:rPr lang="es-419" sz="1600" dirty="0" smtClean="0">
                  <a:solidFill>
                    <a:srgbClr val="103766"/>
                  </a:solidFill>
                  <a:latin typeface="Century Gothic" panose="020B0502020202020204" pitchFamily="34" charset="0"/>
                </a:rPr>
                <a:t>$100 </a:t>
              </a:r>
              <a:endParaRPr lang="es-419" sz="1600" dirty="0">
                <a:solidFill>
                  <a:srgbClr val="103766"/>
                </a:solidFill>
                <a:latin typeface="Century Gothic" panose="020B0502020202020204" pitchFamily="34" charset="0"/>
              </a:endParaRPr>
            </a:p>
          </p:txBody>
        </p:sp>
      </p:grpSp>
      <p:pic>
        <p:nvPicPr>
          <p:cNvPr id="27" name="Imagen 26">
            <a:extLst>
              <a:ext uri="{FF2B5EF4-FFF2-40B4-BE49-F238E27FC236}">
                <a16:creationId xmlns:a16="http://schemas.microsoft.com/office/drawing/2014/main" id="{5589D11F-C84B-980F-042D-BBDB9016E35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64" t="15301" r="33147" b="-6826"/>
          <a:stretch/>
        </p:blipFill>
        <p:spPr>
          <a:xfrm flipH="1">
            <a:off x="172887" y="1164424"/>
            <a:ext cx="6321944" cy="2520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139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823</TotalTime>
  <Words>114</Words>
  <Application>Microsoft Office PowerPoint</Application>
  <PresentationFormat>Personalizado</PresentationFormat>
  <Paragraphs>31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Montserrat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carrera</dc:creator>
  <cp:lastModifiedBy>Lena Jahn</cp:lastModifiedBy>
  <cp:revision>4</cp:revision>
  <dcterms:created xsi:type="dcterms:W3CDTF">2022-07-04T23:59:27Z</dcterms:created>
  <dcterms:modified xsi:type="dcterms:W3CDTF">2022-07-08T15:26:06Z</dcterms:modified>
</cp:coreProperties>
</file>